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theme/themeOverride9.xml" ContentType="application/vnd.openxmlformats-officedocument.themeOverride+xml"/>
  <Override PartName="/ppt/notesSlides/notesSlide8.xml" ContentType="application/vnd.openxmlformats-officedocument.presentationml.notesSlide+xml"/>
  <Override PartName="/ppt/theme/themeOverride10.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78" r:id="rId5"/>
    <p:sldId id="284" r:id="rId6"/>
    <p:sldId id="285" r:id="rId7"/>
    <p:sldId id="286" r:id="rId8"/>
    <p:sldId id="287" r:id="rId9"/>
    <p:sldId id="288" r:id="rId10"/>
    <p:sldId id="290" r:id="rId11"/>
    <p:sldId id="291" r:id="rId12"/>
    <p:sldId id="292" r:id="rId13"/>
    <p:sldId id="29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3/7/2023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2815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38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49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108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62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92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82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337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382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3/7/2023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3/7/2023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3/7/2023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3/7/2023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3/7/2023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3/7/2023</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3/7/2023</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10.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4.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5.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hemeOverride" Target="../theme/themeOverride9.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xmlns="" val="1"/>
              </a:ext>
            </a:extLst>
          </p:cNvPr>
          <p:cNvPicPr>
            <a:picLocks noChangeAspect="1"/>
          </p:cNvPicPr>
          <p:nvPr/>
        </p:nvPicPr>
        <p:blipFill rotWithShape="1">
          <a:blip r:embed="rId4">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val="0"/>
              </a:ext>
            </a:extLst>
          </a:blip>
          <a:srcRect/>
          <a:stretch/>
        </p:blipFill>
        <p:spPr>
          <a:xfrm>
            <a:off x="-1" y="10"/>
            <a:ext cx="12192001" cy="6857990"/>
          </a:xfrm>
          <a:prstGeom prst="rect">
            <a:avLst/>
          </a:prstGeom>
        </p:spPr>
      </p:pic>
      <p:sp useBgFill="1">
        <p:nvSpPr>
          <p:cNvPr id="103" name="Freeform 5">
            <a:extLst>
              <a:ext uri="{FF2B5EF4-FFF2-40B4-BE49-F238E27FC236}">
                <a16:creationId xmlns:a16="http://schemas.microsoft.com/office/drawing/2014/main" id="{FE469E50-3893-4ED6-92BA-2985C32B0C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7131809" y="1385982"/>
            <a:ext cx="4031414" cy="4100418"/>
          </a:xfrm>
          <a:custGeom>
            <a:avLst/>
            <a:gdLst>
              <a:gd name="T0" fmla="*/ 1577 w 1601"/>
              <a:gd name="T1" fmla="*/ 0 h 696"/>
              <a:gd name="T2" fmla="*/ 833 w 1601"/>
              <a:gd name="T3" fmla="*/ 0 h 696"/>
              <a:gd name="T4" fmla="*/ 768 w 1601"/>
              <a:gd name="T5" fmla="*/ 0 h 696"/>
              <a:gd name="T6" fmla="*/ 24 w 1601"/>
              <a:gd name="T7" fmla="*/ 0 h 696"/>
              <a:gd name="T8" fmla="*/ 0 w 1601"/>
              <a:gd name="T9" fmla="*/ 27 h 696"/>
              <a:gd name="T10" fmla="*/ 0 w 1601"/>
              <a:gd name="T11" fmla="*/ 669 h 696"/>
              <a:gd name="T12" fmla="*/ 24 w 1601"/>
              <a:gd name="T13" fmla="*/ 696 h 696"/>
              <a:gd name="T14" fmla="*/ 768 w 1601"/>
              <a:gd name="T15" fmla="*/ 696 h 696"/>
              <a:gd name="T16" fmla="*/ 833 w 1601"/>
              <a:gd name="T17" fmla="*/ 696 h 696"/>
              <a:gd name="T18" fmla="*/ 1577 w 1601"/>
              <a:gd name="T19" fmla="*/ 696 h 696"/>
              <a:gd name="T20" fmla="*/ 1601 w 1601"/>
              <a:gd name="T21" fmla="*/ 669 h 696"/>
              <a:gd name="T22" fmla="*/ 1601 w 1601"/>
              <a:gd name="T23" fmla="*/ 27 h 696"/>
              <a:gd name="T24" fmla="*/ 1577 w 1601"/>
              <a:gd name="T25" fmla="*/ 0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01" h="696">
                <a:moveTo>
                  <a:pt x="1577" y="0"/>
                </a:moveTo>
                <a:cubicBezTo>
                  <a:pt x="833" y="0"/>
                  <a:pt x="833" y="0"/>
                  <a:pt x="833" y="0"/>
                </a:cubicBezTo>
                <a:cubicBezTo>
                  <a:pt x="768" y="0"/>
                  <a:pt x="768" y="0"/>
                  <a:pt x="768" y="0"/>
                </a:cubicBezTo>
                <a:cubicBezTo>
                  <a:pt x="24" y="0"/>
                  <a:pt x="24" y="0"/>
                  <a:pt x="24" y="0"/>
                </a:cubicBezTo>
                <a:cubicBezTo>
                  <a:pt x="11" y="0"/>
                  <a:pt x="0" y="12"/>
                  <a:pt x="0" y="27"/>
                </a:cubicBezTo>
                <a:cubicBezTo>
                  <a:pt x="0" y="669"/>
                  <a:pt x="0" y="669"/>
                  <a:pt x="0" y="669"/>
                </a:cubicBezTo>
                <a:cubicBezTo>
                  <a:pt x="0" y="684"/>
                  <a:pt x="11" y="696"/>
                  <a:pt x="24" y="696"/>
                </a:cubicBezTo>
                <a:cubicBezTo>
                  <a:pt x="768" y="696"/>
                  <a:pt x="768" y="696"/>
                  <a:pt x="768" y="696"/>
                </a:cubicBezTo>
                <a:cubicBezTo>
                  <a:pt x="833" y="696"/>
                  <a:pt x="833" y="696"/>
                  <a:pt x="833" y="696"/>
                </a:cubicBezTo>
                <a:cubicBezTo>
                  <a:pt x="1577" y="696"/>
                  <a:pt x="1577" y="696"/>
                  <a:pt x="1577" y="696"/>
                </a:cubicBezTo>
                <a:cubicBezTo>
                  <a:pt x="1590" y="696"/>
                  <a:pt x="1601" y="684"/>
                  <a:pt x="1601" y="669"/>
                </a:cubicBezTo>
                <a:cubicBezTo>
                  <a:pt x="1601" y="27"/>
                  <a:pt x="1601" y="27"/>
                  <a:pt x="1601" y="27"/>
                </a:cubicBezTo>
                <a:cubicBezTo>
                  <a:pt x="1601" y="12"/>
                  <a:pt x="1590" y="0"/>
                  <a:pt x="1577" y="0"/>
                </a:cubicBezTo>
                <a:close/>
              </a:path>
            </a:pathLst>
          </a:custGeom>
          <a:ln>
            <a:noFill/>
          </a:ln>
          <a:effectLst>
            <a:outerShdw blurRad="50800" dist="38100" dir="5400000" algn="tl" rotWithShape="0">
              <a:srgbClr val="000000">
                <a:alpha val="43000"/>
              </a:srgbClr>
            </a:outerShdw>
          </a:effectLst>
          <a:extLst>
            <a:ext uri="{91240B29-F687-4f45-9708-019B960494DF}">
              <a14:hiddenLine xmlns:a16="http://schemas.microsoft.com/office/drawing/2014/main" xmlns:p14="http://schemas.microsoft.com/office/powerpoint/2010/main"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7389962" y="1673524"/>
            <a:ext cx="3485073" cy="2420504"/>
          </a:xfrm>
        </p:spPr>
        <p:txBody>
          <a:bodyPr>
            <a:normAutofit/>
          </a:bodyPr>
          <a:lstStyle/>
          <a:p>
            <a:pPr algn="l"/>
            <a:r>
              <a:rPr lang="en-US" sz="4000" dirty="0" smtClean="0"/>
              <a:t>Health and Safety Rights</a:t>
            </a:r>
            <a:endParaRPr lang="en-US" sz="4000" dirty="0"/>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7389965" y="4157933"/>
            <a:ext cx="3485072" cy="1026544"/>
          </a:xfrm>
        </p:spPr>
        <p:txBody>
          <a:bodyPr>
            <a:normAutofit/>
          </a:bodyPr>
          <a:lstStyle/>
          <a:p>
            <a:pPr algn="l"/>
            <a:endParaRPr lang="en-US" sz="2300" dirty="0"/>
          </a:p>
        </p:txBody>
      </p:sp>
    </p:spTree>
    <p:extLst>
      <p:ext uri="{BB962C8B-B14F-4D97-AF65-F5344CB8AC3E}">
        <p14:creationId xmlns:p14="http://schemas.microsoft.com/office/powerpoint/2010/main" val="416788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5CB840F-8E41-4CA5-B79B-25CC80AD23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6" y="643465"/>
            <a:ext cx="4755484" cy="1526157"/>
          </a:xfrm>
        </p:spPr>
        <p:txBody>
          <a:bodyPr>
            <a:normAutofit fontScale="90000"/>
          </a:bodyPr>
          <a:lstStyle/>
          <a:p>
            <a:pPr algn="l"/>
            <a:r>
              <a:rPr lang="en-CA" b="1" dirty="0">
                <a:effectLst/>
              </a:rPr>
              <a:t>Q: What is the role of health and safety committees? </a:t>
            </a:r>
            <a:r>
              <a:rPr lang="en-US" sz="3000" dirty="0"/>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6" y="2505515"/>
            <a:ext cx="4381411" cy="3862033"/>
          </a:xfrm>
        </p:spPr>
        <p:txBody>
          <a:bodyPr>
            <a:normAutofit fontScale="77500" lnSpcReduction="20000"/>
          </a:bodyPr>
          <a:lstStyle/>
          <a:p>
            <a:r>
              <a:rPr lang="en-CA" b="1" dirty="0">
                <a:effectLst/>
              </a:rPr>
              <a:t>A: The role of health and safety committees can include to:</a:t>
            </a:r>
            <a:endParaRPr lang="en-CA" dirty="0">
              <a:effectLst/>
            </a:endParaRPr>
          </a:p>
          <a:p>
            <a:pPr lvl="1" fontAlgn="base"/>
            <a:r>
              <a:rPr lang="en-CA" dirty="0">
                <a:effectLst/>
              </a:rPr>
              <a:t>Act as an advisory </a:t>
            </a:r>
            <a:r>
              <a:rPr lang="en-CA" dirty="0" smtClean="0">
                <a:effectLst/>
              </a:rPr>
              <a:t>body</a:t>
            </a:r>
            <a:endParaRPr lang="en-CA" dirty="0">
              <a:effectLst/>
            </a:endParaRPr>
          </a:p>
          <a:p>
            <a:pPr lvl="1" fontAlgn="base"/>
            <a:r>
              <a:rPr lang="en-CA" dirty="0">
                <a:effectLst/>
              </a:rPr>
              <a:t>Identify hazards and obtain information about </a:t>
            </a:r>
            <a:r>
              <a:rPr lang="en-CA" dirty="0" smtClean="0">
                <a:effectLst/>
              </a:rPr>
              <a:t>them</a:t>
            </a:r>
            <a:endParaRPr lang="en-CA" dirty="0">
              <a:effectLst/>
            </a:endParaRPr>
          </a:p>
          <a:p>
            <a:pPr lvl="1" fontAlgn="base"/>
            <a:r>
              <a:rPr lang="en-CA" dirty="0">
                <a:effectLst/>
              </a:rPr>
              <a:t>Recommend corrective </a:t>
            </a:r>
            <a:r>
              <a:rPr lang="en-CA" dirty="0" smtClean="0">
                <a:effectLst/>
              </a:rPr>
              <a:t>actions</a:t>
            </a:r>
          </a:p>
          <a:p>
            <a:pPr fontAlgn="base"/>
            <a:r>
              <a:rPr lang="en-CA" sz="2400" dirty="0">
                <a:effectLst/>
              </a:rPr>
              <a:t>Assist in resolving work refusal </a:t>
            </a:r>
            <a:r>
              <a:rPr lang="en-CA" sz="2400" dirty="0" smtClean="0">
                <a:effectLst/>
              </a:rPr>
              <a:t>cases</a:t>
            </a:r>
            <a:endParaRPr lang="en-CA" sz="2400" dirty="0">
              <a:effectLst/>
            </a:endParaRPr>
          </a:p>
          <a:p>
            <a:pPr fontAlgn="base"/>
            <a:r>
              <a:rPr lang="en-CA" sz="2400" dirty="0">
                <a:effectLst/>
              </a:rPr>
              <a:t>Participate in incident investigations and workplace </a:t>
            </a:r>
            <a:r>
              <a:rPr lang="en-CA" sz="2400" dirty="0" smtClean="0">
                <a:effectLst/>
              </a:rPr>
              <a:t>inspections</a:t>
            </a:r>
            <a:endParaRPr lang="en-CA" sz="2400" dirty="0">
              <a:effectLst/>
            </a:endParaRPr>
          </a:p>
          <a:p>
            <a:pPr fontAlgn="base"/>
            <a:r>
              <a:rPr lang="en-CA" sz="2400" dirty="0">
                <a:effectLst/>
              </a:rPr>
              <a:t>Make recommendations to the management regarding actions required to resolve health and safety </a:t>
            </a:r>
            <a:r>
              <a:rPr lang="en-CA" sz="2400" dirty="0" smtClean="0">
                <a:effectLst/>
              </a:rPr>
              <a:t>concerns</a:t>
            </a:r>
            <a:endParaRPr lang="en-CA" sz="2400" dirty="0">
              <a:effectLst/>
            </a:endParaRPr>
          </a:p>
          <a:p>
            <a:pPr lvl="1" fontAlgn="base"/>
            <a:endParaRPr lang="en-CA" dirty="0">
              <a:effectLst/>
            </a:endParaRPr>
          </a:p>
          <a:p>
            <a:endParaRPr lang="en-US" sz="1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b="-1"/>
          <a:stretch/>
        </p:blipFill>
        <p:spPr>
          <a:xfrm>
            <a:off x="5941221" y="643466"/>
            <a:ext cx="4581437" cy="5147733"/>
          </a:xfrm>
          <a:prstGeom prst="rect">
            <a:avLst/>
          </a:prstGeom>
        </p:spPr>
      </p:pic>
    </p:spTree>
    <p:extLst>
      <p:ext uri="{BB962C8B-B14F-4D97-AF65-F5344CB8AC3E}">
        <p14:creationId xmlns:p14="http://schemas.microsoft.com/office/powerpoint/2010/main" val="2163458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9" name="Rectangle 75">
            <a:extLst>
              <a:ext uri="{FF2B5EF4-FFF2-40B4-BE49-F238E27FC236}">
                <a16:creationId xmlns:a16="http://schemas.microsoft.com/office/drawing/2014/main" id="{D7A9AA5A-F6B5-4D1A-9F8C-0B6D0D928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600"/>
            <a:ext cx="10353762" cy="1257300"/>
          </a:xfrm>
        </p:spPr>
        <p:txBody>
          <a:bodyPr>
            <a:normAutofit/>
          </a:bodyPr>
          <a:lstStyle/>
          <a:p>
            <a:r>
              <a:rPr lang="en-CA" sz="3600" b="1" dirty="0" smtClean="0">
                <a:effectLst/>
              </a:rPr>
              <a:t>Q</a:t>
            </a:r>
            <a:r>
              <a:rPr lang="en-CA" sz="3600" b="1" dirty="0">
                <a:effectLst/>
              </a:rPr>
              <a:t>: What are the three main rights of workers</a:t>
            </a:r>
            <a:r>
              <a:rPr lang="en-CA" sz="3600" b="1" dirty="0" smtClean="0">
                <a:effectLst/>
              </a:rPr>
              <a:t>?</a:t>
            </a:r>
            <a:endParaRPr lang="en-US" sz="3600" dirty="0"/>
          </a:p>
        </p:txBody>
      </p:sp>
      <p:pic>
        <p:nvPicPr>
          <p:cNvPr id="78" name="Picture 77">
            <a:extLst>
              <a:ext uri="{FF2B5EF4-FFF2-40B4-BE49-F238E27FC236}">
                <a16:creationId xmlns:a16="http://schemas.microsoft.com/office/drawing/2014/main" id="{C115FFBB-C8EA-4BA2-A5DD-FE37795051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4400" y="1998132"/>
            <a:ext cx="4333632" cy="3521077"/>
          </a:xfrm>
          <a:prstGeom prst="rect">
            <a:avLst/>
          </a:prstGeom>
        </p:spPr>
      </p:pic>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rcRect t="14338" r="1" b="14339"/>
          <a:stretch/>
        </p:blipFill>
        <p:spPr>
          <a:xfrm>
            <a:off x="1046760" y="2129667"/>
            <a:ext cx="4065464" cy="3258006"/>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5722862" y="2129667"/>
            <a:ext cx="5546272" cy="3661533"/>
          </a:xfrm>
        </p:spPr>
        <p:txBody>
          <a:bodyPr anchor="ctr">
            <a:normAutofit fontScale="92500" lnSpcReduction="10000"/>
          </a:bodyPr>
          <a:lstStyle/>
          <a:p>
            <a:pPr marL="36900" indent="0">
              <a:buNone/>
            </a:pPr>
            <a:endParaRPr lang="en-CA" sz="2000" dirty="0">
              <a:effectLst/>
            </a:endParaRPr>
          </a:p>
          <a:p>
            <a:r>
              <a:rPr lang="en-CA" b="1" dirty="0" smtClean="0">
                <a:effectLst/>
              </a:rPr>
              <a:t>A</a:t>
            </a:r>
            <a:r>
              <a:rPr lang="en-CA" b="1" dirty="0">
                <a:effectLst/>
              </a:rPr>
              <a:t>: The</a:t>
            </a:r>
            <a:r>
              <a:rPr lang="en-CA" b="1" i="1" dirty="0">
                <a:effectLst/>
              </a:rPr>
              <a:t> Occupational Health and Safety Act</a:t>
            </a:r>
            <a:r>
              <a:rPr lang="en-CA" b="1" dirty="0">
                <a:effectLst/>
              </a:rPr>
              <a:t> or equivalent in your jurisdiction entitles all workers to three rights:</a:t>
            </a:r>
            <a:endParaRPr lang="en-CA" sz="2000" dirty="0">
              <a:effectLst/>
            </a:endParaRPr>
          </a:p>
          <a:p>
            <a:pPr lvl="1" fontAlgn="base"/>
            <a:r>
              <a:rPr lang="en-CA" dirty="0">
                <a:effectLst/>
              </a:rPr>
              <a:t>The right to know about health and safety matters.</a:t>
            </a:r>
          </a:p>
          <a:p>
            <a:pPr lvl="1" fontAlgn="base"/>
            <a:r>
              <a:rPr lang="en-CA" dirty="0">
                <a:effectLst/>
              </a:rPr>
              <a:t>The right to participate in decisions that could affect their health and safety.</a:t>
            </a:r>
          </a:p>
          <a:p>
            <a:pPr lvl="1" fontAlgn="base"/>
            <a:r>
              <a:rPr lang="en-CA" dirty="0">
                <a:effectLst/>
              </a:rPr>
              <a:t>The right to refuse work that could affect their health and safety and that of others.</a:t>
            </a:r>
          </a:p>
          <a:p>
            <a:pPr>
              <a:lnSpc>
                <a:spcPct val="100000"/>
              </a:lnSpc>
            </a:pPr>
            <a:endParaRPr lang="en-US" sz="2000" dirty="0"/>
          </a:p>
        </p:txBody>
      </p:sp>
    </p:spTree>
    <p:extLst>
      <p:ext uri="{BB962C8B-B14F-4D97-AF65-F5344CB8AC3E}">
        <p14:creationId xmlns:p14="http://schemas.microsoft.com/office/powerpoint/2010/main" val="120011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346364"/>
            <a:ext cx="4538124" cy="1751215"/>
          </a:xfrm>
        </p:spPr>
        <p:txBody>
          <a:bodyPr anchor="b">
            <a:normAutofit fontScale="90000"/>
          </a:bodyPr>
          <a:lstStyle/>
          <a:p>
            <a:pPr algn="l"/>
            <a:r>
              <a:rPr lang="en-CA" sz="4000" b="1" dirty="0">
                <a:effectLst/>
              </a:rPr>
              <a:t>Q: What are some other workplace health and safety rights?</a:t>
            </a:r>
            <a:r>
              <a:rPr lang="en-US" sz="4000" dirty="0"/>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2443942"/>
            <a:ext cx="4403596" cy="3919536"/>
          </a:xfrm>
        </p:spPr>
        <p:txBody>
          <a:bodyPr anchor="t">
            <a:normAutofit/>
          </a:bodyPr>
          <a:lstStyle/>
          <a:p>
            <a:r>
              <a:rPr lang="en-CA" b="1" dirty="0">
                <a:effectLst/>
              </a:rPr>
              <a:t>A: </a:t>
            </a:r>
            <a:r>
              <a:rPr lang="en-CA" dirty="0" smtClean="0">
                <a:effectLst/>
              </a:rPr>
              <a:t>The </a:t>
            </a:r>
            <a:r>
              <a:rPr lang="en-CA" dirty="0">
                <a:effectLst/>
              </a:rPr>
              <a:t>right to a safe and healthy workplace</a:t>
            </a:r>
          </a:p>
          <a:p>
            <a:pPr fontAlgn="base"/>
            <a:r>
              <a:rPr lang="en-CA" dirty="0">
                <a:effectLst/>
              </a:rPr>
              <a:t>The right to a workplace that is free from violence, harassment, and bullying</a:t>
            </a:r>
          </a:p>
          <a:p>
            <a:pPr fontAlgn="base"/>
            <a:r>
              <a:rPr lang="en-CA" dirty="0">
                <a:effectLst/>
              </a:rPr>
              <a:t>The right to be accommodated</a:t>
            </a:r>
          </a:p>
          <a:p>
            <a:pPr marL="36900" lvl="0" indent="0">
              <a:buNone/>
            </a:pPr>
            <a:endParaRPr lang="en-US" sz="2400" dirty="0"/>
          </a:p>
          <a:p>
            <a:pPr marL="36900" lvl="0" indent="0">
              <a:buNone/>
            </a:pPr>
            <a:endParaRPr lang="en-US" sz="2400" dirty="0"/>
          </a:p>
          <a:p>
            <a:endParaRPr lang="en-US" sz="2400" dirty="0"/>
          </a:p>
        </p:txBody>
      </p:sp>
    </p:spTree>
    <p:extLst>
      <p:ext uri="{BB962C8B-B14F-4D97-AF65-F5344CB8AC3E}">
        <p14:creationId xmlns:p14="http://schemas.microsoft.com/office/powerpoint/2010/main" val="1781365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94AB646F-3BE3-47A3-B14F-9CB84F6BF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5" y="609599"/>
            <a:ext cx="5978072" cy="1481150"/>
          </a:xfrm>
        </p:spPr>
        <p:txBody>
          <a:bodyPr>
            <a:noAutofit/>
          </a:bodyPr>
          <a:lstStyle/>
          <a:p>
            <a:r>
              <a:rPr lang="en-CA" sz="3600" b="1" dirty="0">
                <a:effectLst/>
              </a:rPr>
              <a:t>Q: What are your rights as a Health and Safety Representative?</a:t>
            </a:r>
            <a:endParaRPr lang="en-US" sz="3600" dirty="0"/>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913795" y="2279176"/>
            <a:ext cx="5978072" cy="3415672"/>
          </a:xfrm>
        </p:spPr>
        <p:txBody>
          <a:bodyPr anchor="ctr">
            <a:normAutofit/>
          </a:bodyPr>
          <a:lstStyle/>
          <a:p>
            <a:r>
              <a:rPr lang="en-CA" b="1" dirty="0" smtClean="0">
                <a:effectLst/>
              </a:rPr>
              <a:t>A:</a:t>
            </a:r>
            <a:r>
              <a:rPr lang="en-CA" sz="1800" dirty="0" smtClean="0">
                <a:effectLst/>
              </a:rPr>
              <a:t> </a:t>
            </a:r>
            <a:r>
              <a:rPr lang="en-CA" dirty="0" smtClean="0">
                <a:effectLst/>
              </a:rPr>
              <a:t>No </a:t>
            </a:r>
            <a:r>
              <a:rPr lang="en-CA" dirty="0">
                <a:effectLst/>
              </a:rPr>
              <a:t>fear of reprisal when acting in good </a:t>
            </a:r>
            <a:r>
              <a:rPr lang="en-CA" dirty="0" smtClean="0">
                <a:effectLst/>
              </a:rPr>
              <a:t>faith</a:t>
            </a:r>
          </a:p>
          <a:p>
            <a:r>
              <a:rPr lang="en-CA" dirty="0" smtClean="0">
                <a:effectLst/>
              </a:rPr>
              <a:t>1</a:t>
            </a:r>
          </a:p>
          <a:p>
            <a:r>
              <a:rPr lang="en-CA" dirty="0">
                <a:effectLst/>
              </a:rPr>
              <a:t>1</a:t>
            </a:r>
          </a:p>
          <a:p>
            <a:pPr>
              <a:lnSpc>
                <a:spcPct val="100000"/>
              </a:lnSpc>
            </a:pPr>
            <a:endParaRPr lang="en-US" sz="1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l="5627" r="19472"/>
          <a:stretch/>
        </p:blipFill>
        <p:spPr>
          <a:xfrm>
            <a:off x="7620351" y="10"/>
            <a:ext cx="4571649" cy="6857990"/>
          </a:xfrm>
          <a:prstGeom prst="rect">
            <a:avLst/>
          </a:prstGeom>
        </p:spPr>
      </p:pic>
      <p:pic>
        <p:nvPicPr>
          <p:cNvPr id="71" name="Picture 70">
            <a:extLst>
              <a:ext uri="{FF2B5EF4-FFF2-40B4-BE49-F238E27FC236}">
                <a16:creationId xmlns:a16="http://schemas.microsoft.com/office/drawing/2014/main" id="{E0BE7827-5B1A-4F37-BF70-19F7C5C6BDE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204824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D98318E6-69F4-42F4-AB85-F01AA0DAF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5146160" y="609599"/>
            <a:ext cx="5978072" cy="1505804"/>
          </a:xfrm>
        </p:spPr>
        <p:txBody>
          <a:bodyPr>
            <a:normAutofit fontScale="90000"/>
          </a:bodyPr>
          <a:lstStyle/>
          <a:p>
            <a:r>
              <a:rPr lang="en-CA" sz="4000" b="1" dirty="0">
                <a:effectLst/>
              </a:rPr>
              <a:t>Q: What are general responsibilities of governments? </a:t>
            </a:r>
            <a:r>
              <a:rPr lang="en-US" dirty="0"/>
              <a:t>	</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l="5627" r="19472"/>
          <a:stretch/>
        </p:blipFill>
        <p:spPr>
          <a:xfrm>
            <a:off x="-10649" y="1"/>
            <a:ext cx="4571649" cy="6858000"/>
          </a:xfrm>
          <a:prstGeom prst="rect">
            <a:avLst/>
          </a:prstGeom>
        </p:spPr>
      </p:pic>
      <p:pic>
        <p:nvPicPr>
          <p:cNvPr id="96" name="Picture 95">
            <a:extLst>
              <a:ext uri="{FF2B5EF4-FFF2-40B4-BE49-F238E27FC236}">
                <a16:creationId xmlns:a16="http://schemas.microsoft.com/office/drawing/2014/main" id="{559DF61F-9058-49C9-8F75-DC501F983B0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5146160" y="2502130"/>
            <a:ext cx="5978072" cy="3477088"/>
          </a:xfrm>
        </p:spPr>
        <p:txBody>
          <a:bodyPr anchor="ctr">
            <a:normAutofit fontScale="77500" lnSpcReduction="20000"/>
          </a:bodyPr>
          <a:lstStyle/>
          <a:p>
            <a:r>
              <a:rPr lang="en-CA" b="1" dirty="0">
                <a:effectLst/>
              </a:rPr>
              <a:t>A: General responsibilities of governments for occupational health and safety include:</a:t>
            </a:r>
            <a:endParaRPr lang="en-CA" sz="1800" dirty="0">
              <a:effectLst/>
            </a:endParaRPr>
          </a:p>
          <a:p>
            <a:pPr fontAlgn="base"/>
            <a:r>
              <a:rPr lang="en-CA" dirty="0">
                <a:effectLst/>
              </a:rPr>
              <a:t>Enforcement of occupational health and safety </a:t>
            </a:r>
            <a:r>
              <a:rPr lang="en-CA" dirty="0" smtClean="0">
                <a:effectLst/>
              </a:rPr>
              <a:t>legislation</a:t>
            </a:r>
            <a:endParaRPr lang="en-CA" dirty="0">
              <a:effectLst/>
            </a:endParaRPr>
          </a:p>
          <a:p>
            <a:pPr fontAlgn="base"/>
            <a:r>
              <a:rPr lang="en-CA" dirty="0">
                <a:effectLst/>
              </a:rPr>
              <a:t>Workplace </a:t>
            </a:r>
            <a:r>
              <a:rPr lang="en-CA" dirty="0" smtClean="0">
                <a:effectLst/>
              </a:rPr>
              <a:t>inspections</a:t>
            </a:r>
            <a:endParaRPr lang="en-CA" dirty="0">
              <a:effectLst/>
            </a:endParaRPr>
          </a:p>
          <a:p>
            <a:pPr fontAlgn="base"/>
            <a:r>
              <a:rPr lang="en-CA" dirty="0">
                <a:effectLst/>
              </a:rPr>
              <a:t>Incident investigations (e.g., those incidents involving serious injuries or deaths</a:t>
            </a:r>
            <a:r>
              <a:rPr lang="en-CA" dirty="0" smtClean="0">
                <a:effectLst/>
              </a:rPr>
              <a:t>)</a:t>
            </a:r>
            <a:endParaRPr lang="en-CA" dirty="0">
              <a:effectLst/>
            </a:endParaRPr>
          </a:p>
          <a:p>
            <a:pPr fontAlgn="base"/>
            <a:r>
              <a:rPr lang="en-CA" dirty="0">
                <a:effectLst/>
              </a:rPr>
              <a:t>Dissemination of </a:t>
            </a:r>
            <a:r>
              <a:rPr lang="en-CA" dirty="0" smtClean="0">
                <a:effectLst/>
              </a:rPr>
              <a:t>information</a:t>
            </a:r>
            <a:endParaRPr lang="en-CA" dirty="0">
              <a:effectLst/>
            </a:endParaRPr>
          </a:p>
          <a:p>
            <a:pPr fontAlgn="base"/>
            <a:r>
              <a:rPr lang="en-CA" dirty="0">
                <a:effectLst/>
              </a:rPr>
              <a:t>Promotion of training, education and </a:t>
            </a:r>
            <a:r>
              <a:rPr lang="en-CA" dirty="0" smtClean="0">
                <a:effectLst/>
              </a:rPr>
              <a:t>research</a:t>
            </a:r>
            <a:endParaRPr lang="en-CA" dirty="0">
              <a:effectLst/>
            </a:endParaRPr>
          </a:p>
          <a:p>
            <a:pPr fontAlgn="base"/>
            <a:r>
              <a:rPr lang="en-CA" dirty="0">
                <a:effectLst/>
              </a:rPr>
              <a:t>Resolution of OH&amp;S </a:t>
            </a:r>
            <a:r>
              <a:rPr lang="en-CA" dirty="0" smtClean="0">
                <a:effectLst/>
              </a:rPr>
              <a:t>disputes</a:t>
            </a:r>
            <a:endParaRPr lang="en-CA" dirty="0">
              <a:effectLst/>
            </a:endParaRPr>
          </a:p>
          <a:p>
            <a:pPr>
              <a:lnSpc>
                <a:spcPct val="100000"/>
              </a:lnSpc>
              <a:buClr>
                <a:srgbClr val="9663A7"/>
              </a:buClr>
            </a:pPr>
            <a:endParaRPr lang="en-US" sz="1800" dirty="0"/>
          </a:p>
        </p:txBody>
      </p:sp>
    </p:spTree>
    <p:extLst>
      <p:ext uri="{BB962C8B-B14F-4D97-AF65-F5344CB8AC3E}">
        <p14:creationId xmlns:p14="http://schemas.microsoft.com/office/powerpoint/2010/main" val="17179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95CB840F-8E41-4CA5-B79B-25CC80AD234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913796" y="321733"/>
            <a:ext cx="4755484" cy="1526157"/>
          </a:xfrm>
        </p:spPr>
        <p:txBody>
          <a:bodyPr>
            <a:normAutofit fontScale="90000"/>
          </a:bodyPr>
          <a:lstStyle/>
          <a:p>
            <a:pPr algn="l"/>
            <a:r>
              <a:rPr lang="en-CA" sz="4000" b="1" dirty="0">
                <a:effectLst/>
              </a:rPr>
              <a:t>Q: What are the employees' rights and responsibilities?</a:t>
            </a:r>
            <a:r>
              <a:rPr lang="en-US" sz="3000" dirty="0"/>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124691" y="2169622"/>
            <a:ext cx="5816530" cy="4048297"/>
          </a:xfrm>
        </p:spPr>
        <p:txBody>
          <a:bodyPr>
            <a:normAutofit fontScale="92500" lnSpcReduction="20000"/>
          </a:bodyPr>
          <a:lstStyle/>
          <a:p>
            <a:r>
              <a:rPr lang="en-CA" b="1" dirty="0">
                <a:effectLst/>
              </a:rPr>
              <a:t>A: Employees responsibilities include the following:</a:t>
            </a:r>
            <a:endParaRPr lang="en-CA" sz="1800" dirty="0">
              <a:effectLst/>
            </a:endParaRPr>
          </a:p>
          <a:p>
            <a:pPr lvl="1" fontAlgn="base"/>
            <a:r>
              <a:rPr lang="en-CA" dirty="0">
                <a:effectLst/>
              </a:rPr>
              <a:t>Work in compliance with OH&amp;S acts and </a:t>
            </a:r>
            <a:r>
              <a:rPr lang="en-CA" dirty="0" smtClean="0">
                <a:effectLst/>
              </a:rPr>
              <a:t>regulations</a:t>
            </a:r>
            <a:endParaRPr lang="en-CA" dirty="0">
              <a:effectLst/>
            </a:endParaRPr>
          </a:p>
          <a:p>
            <a:pPr lvl="1" fontAlgn="base"/>
            <a:r>
              <a:rPr lang="en-CA" dirty="0">
                <a:effectLst/>
              </a:rPr>
              <a:t>Use personal protective equipment and clothing as directed by the </a:t>
            </a:r>
            <a:r>
              <a:rPr lang="en-CA" dirty="0" smtClean="0">
                <a:effectLst/>
              </a:rPr>
              <a:t>employer</a:t>
            </a:r>
            <a:endParaRPr lang="en-CA" dirty="0">
              <a:effectLst/>
            </a:endParaRPr>
          </a:p>
          <a:p>
            <a:pPr lvl="1" fontAlgn="base"/>
            <a:r>
              <a:rPr lang="en-CA" dirty="0">
                <a:effectLst/>
              </a:rPr>
              <a:t>Report workplace hazards and dangers to the supervisor or </a:t>
            </a:r>
            <a:r>
              <a:rPr lang="en-CA" dirty="0" smtClean="0">
                <a:effectLst/>
              </a:rPr>
              <a:t>employer</a:t>
            </a:r>
            <a:endParaRPr lang="en-CA" dirty="0">
              <a:effectLst/>
            </a:endParaRPr>
          </a:p>
          <a:p>
            <a:pPr lvl="1" fontAlgn="base"/>
            <a:r>
              <a:rPr lang="en-CA" dirty="0">
                <a:effectLst/>
              </a:rPr>
              <a:t>Work in a safe manner as required by the employer and use the prescribed safety </a:t>
            </a:r>
            <a:r>
              <a:rPr lang="en-CA" dirty="0" smtClean="0">
                <a:effectLst/>
              </a:rPr>
              <a:t>equipment</a:t>
            </a:r>
            <a:endParaRPr lang="en-CA" dirty="0">
              <a:effectLst/>
            </a:endParaRPr>
          </a:p>
          <a:p>
            <a:pPr lvl="1" fontAlgn="base"/>
            <a:r>
              <a:rPr lang="en-CA" dirty="0">
                <a:effectLst/>
              </a:rPr>
              <a:t>Tell the supervisor or employer about any missing or defective equipment or protective device that may be </a:t>
            </a:r>
            <a:r>
              <a:rPr lang="en-CA" dirty="0" smtClean="0">
                <a:effectLst/>
              </a:rPr>
              <a:t>dangerous</a:t>
            </a:r>
            <a:endParaRPr lang="en-CA" dirty="0">
              <a:effectLst/>
            </a:endParaRPr>
          </a:p>
          <a:p>
            <a:endParaRPr lang="en-US" sz="1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b="-1"/>
          <a:stretch/>
        </p:blipFill>
        <p:spPr>
          <a:xfrm>
            <a:off x="5941221" y="643466"/>
            <a:ext cx="4581437" cy="5147733"/>
          </a:xfrm>
          <a:prstGeom prst="rect">
            <a:avLst/>
          </a:prstGeom>
        </p:spPr>
      </p:pic>
    </p:spTree>
    <p:extLst>
      <p:ext uri="{BB962C8B-B14F-4D97-AF65-F5344CB8AC3E}">
        <p14:creationId xmlns:p14="http://schemas.microsoft.com/office/powerpoint/2010/main" val="2005330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0EF2A0DA-AE81-4A45-972E-646AC287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oudy Old Style"/>
              <a:ea typeface="+mn-ea"/>
              <a:cs typeface="+mn-cs"/>
            </a:endParaRP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b="-1"/>
          <a:stretch/>
        </p:blipFill>
        <p:spPr>
          <a:xfrm>
            <a:off x="-8622" y="10"/>
            <a:ext cx="6096000" cy="6857990"/>
          </a:xfrm>
          <a:prstGeom prst="rect">
            <a:avLst/>
          </a:prstGeom>
        </p:spPr>
      </p:pic>
      <p:pic>
        <p:nvPicPr>
          <p:cNvPr id="57" name="Picture 56">
            <a:extLst>
              <a:ext uri="{FF2B5EF4-FFF2-40B4-BE49-F238E27FC236}">
                <a16:creationId xmlns:a16="http://schemas.microsoft.com/office/drawing/2014/main" id="{B536FA4E-0152-4E27-91DA-0FC22D1846B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6257026" y="1"/>
            <a:ext cx="5934973" cy="685800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876631" y="124692"/>
            <a:ext cx="4695762" cy="1654231"/>
          </a:xfrm>
        </p:spPr>
        <p:txBody>
          <a:bodyPr anchor="b">
            <a:normAutofit fontScale="90000"/>
          </a:bodyPr>
          <a:lstStyle/>
          <a:p>
            <a:pPr algn="l"/>
            <a:r>
              <a:rPr lang="en-CA" sz="4000" b="1" dirty="0">
                <a:effectLst/>
              </a:rPr>
              <a:t>Q: What are the manager or supervisor's responsibilities?</a:t>
            </a:r>
            <a:r>
              <a:rPr lang="en-US" sz="4000" dirty="0"/>
              <a:t>	</a:t>
            </a:r>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257025" y="1820487"/>
            <a:ext cx="5691446" cy="4995949"/>
          </a:xfrm>
        </p:spPr>
        <p:txBody>
          <a:bodyPr anchor="t">
            <a:normAutofit fontScale="92500" lnSpcReduction="20000"/>
          </a:bodyPr>
          <a:lstStyle/>
          <a:p>
            <a:r>
              <a:rPr lang="en-CA" b="1" dirty="0">
                <a:effectLst/>
              </a:rPr>
              <a:t>A: The manager or supervisor must:</a:t>
            </a:r>
            <a:endParaRPr lang="en-CA" sz="2400" dirty="0">
              <a:effectLst/>
            </a:endParaRPr>
          </a:p>
          <a:p>
            <a:pPr lvl="1" fontAlgn="base"/>
            <a:r>
              <a:rPr lang="en-CA" dirty="0">
                <a:effectLst/>
              </a:rPr>
              <a:t>Make sure workers work in compliance with OH&amp;S acts and </a:t>
            </a:r>
            <a:r>
              <a:rPr lang="en-CA" dirty="0" smtClean="0">
                <a:effectLst/>
              </a:rPr>
              <a:t>regulations</a:t>
            </a:r>
            <a:endParaRPr lang="en-CA" dirty="0">
              <a:effectLst/>
            </a:endParaRPr>
          </a:p>
          <a:p>
            <a:pPr lvl="1" fontAlgn="base"/>
            <a:r>
              <a:rPr lang="en-CA" dirty="0">
                <a:effectLst/>
              </a:rPr>
              <a:t>Make sure that workers use prescribed protective equipment and/or </a:t>
            </a:r>
            <a:r>
              <a:rPr lang="en-CA" dirty="0" smtClean="0">
                <a:effectLst/>
              </a:rPr>
              <a:t>devices</a:t>
            </a:r>
            <a:endParaRPr lang="en-CA" dirty="0">
              <a:effectLst/>
            </a:endParaRPr>
          </a:p>
          <a:p>
            <a:pPr lvl="1" fontAlgn="base"/>
            <a:r>
              <a:rPr lang="en-CA" dirty="0">
                <a:effectLst/>
              </a:rPr>
              <a:t>Advise workers of potential and actual </a:t>
            </a:r>
            <a:r>
              <a:rPr lang="en-CA" dirty="0" smtClean="0">
                <a:effectLst/>
              </a:rPr>
              <a:t>hazards</a:t>
            </a:r>
            <a:endParaRPr lang="en-CA" dirty="0">
              <a:effectLst/>
            </a:endParaRPr>
          </a:p>
          <a:p>
            <a:pPr lvl="1" fontAlgn="base"/>
            <a:r>
              <a:rPr lang="en-CA" dirty="0">
                <a:effectLst/>
              </a:rPr>
              <a:t>Provide workers with written instructions as to the measures and procedures to be taken for protection of the </a:t>
            </a:r>
            <a:r>
              <a:rPr lang="en-CA" dirty="0" smtClean="0">
                <a:effectLst/>
              </a:rPr>
              <a:t>worker</a:t>
            </a:r>
            <a:endParaRPr lang="en-CA" dirty="0">
              <a:effectLst/>
            </a:endParaRPr>
          </a:p>
          <a:p>
            <a:pPr lvl="1" fontAlgn="base"/>
            <a:r>
              <a:rPr lang="en-CA" dirty="0">
                <a:effectLst/>
              </a:rPr>
              <a:t>Take every reasonable precaution in the circumstances for the protection of </a:t>
            </a:r>
            <a:r>
              <a:rPr lang="en-CA" dirty="0" smtClean="0">
                <a:effectLst/>
              </a:rPr>
              <a:t>workers</a:t>
            </a:r>
            <a:endParaRPr lang="en-CA" dirty="0">
              <a:effectLst/>
            </a:endParaRPr>
          </a:p>
          <a:p>
            <a:pPr lvl="1"/>
            <a:r>
              <a:rPr lang="en-CA" dirty="0">
                <a:effectLst/>
              </a:rPr>
              <a:t>Managers and supervisors act on behalf of the employer, and hence have the responsibility to meet the duties of the employer as specified in the Act for the work they (the managers and supervisors) </a:t>
            </a:r>
            <a:r>
              <a:rPr lang="en-CA" dirty="0" smtClean="0">
                <a:effectLst/>
              </a:rPr>
              <a:t>direct</a:t>
            </a:r>
            <a:endParaRPr lang="en-CA" sz="2200" dirty="0">
              <a:effectLst/>
            </a:endParaRPr>
          </a:p>
          <a:p>
            <a:pPr marL="36900" lvl="0" indent="0">
              <a:buNone/>
            </a:pPr>
            <a:endParaRPr lang="en-US" sz="2400" dirty="0"/>
          </a:p>
          <a:p>
            <a:pPr marL="36900" lvl="0" indent="0">
              <a:buNone/>
            </a:pPr>
            <a:endParaRPr lang="en-US" sz="2400" dirty="0"/>
          </a:p>
          <a:p>
            <a:endParaRPr lang="en-US" sz="2400" dirty="0"/>
          </a:p>
        </p:txBody>
      </p:sp>
    </p:spTree>
    <p:extLst>
      <p:ext uri="{BB962C8B-B14F-4D97-AF65-F5344CB8AC3E}">
        <p14:creationId xmlns:p14="http://schemas.microsoft.com/office/powerpoint/2010/main" val="1245746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94AB646F-3BE3-47A3-B14F-9CB84F6BF5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897170" y="264521"/>
            <a:ext cx="5978072" cy="1481150"/>
          </a:xfrm>
        </p:spPr>
        <p:txBody>
          <a:bodyPr>
            <a:normAutofit/>
          </a:bodyPr>
          <a:lstStyle/>
          <a:p>
            <a:r>
              <a:rPr lang="en-CA" sz="3600" b="1" dirty="0">
                <a:effectLst/>
              </a:rPr>
              <a:t>Q: What are the employer's responsibilities?</a:t>
            </a:r>
            <a:endParaRPr lang="en-US" sz="3600" dirty="0"/>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89956" y="1745672"/>
            <a:ext cx="6749935" cy="4929447"/>
          </a:xfrm>
        </p:spPr>
        <p:txBody>
          <a:bodyPr anchor="ctr">
            <a:normAutofit fontScale="85000" lnSpcReduction="20000"/>
          </a:bodyPr>
          <a:lstStyle/>
          <a:p>
            <a:r>
              <a:rPr lang="en-CA" b="1" dirty="0">
                <a:effectLst/>
              </a:rPr>
              <a:t>A: An employer must:</a:t>
            </a:r>
            <a:endParaRPr lang="en-CA" sz="1800" dirty="0">
              <a:effectLst/>
            </a:endParaRPr>
          </a:p>
          <a:p>
            <a:pPr lvl="1" fontAlgn="base"/>
            <a:r>
              <a:rPr lang="en-CA" dirty="0">
                <a:effectLst/>
              </a:rPr>
              <a:t>Establish and maintain a health and safety committee, or cause workers to select at least one health and safety representative.</a:t>
            </a:r>
          </a:p>
          <a:p>
            <a:pPr lvl="1" fontAlgn="base"/>
            <a:r>
              <a:rPr lang="en-CA" dirty="0">
                <a:effectLst/>
              </a:rPr>
              <a:t>Take every reasonable precaution to ensure the workplace is safe.</a:t>
            </a:r>
          </a:p>
          <a:p>
            <a:pPr lvl="1" fontAlgn="base"/>
            <a:r>
              <a:rPr lang="en-CA" dirty="0">
                <a:effectLst/>
              </a:rPr>
              <a:t>Train employees about any potential hazards and in how to safely use, handle, store and dispose of hazardous substances and how to handle emergencies.</a:t>
            </a:r>
          </a:p>
          <a:p>
            <a:pPr lvl="1" fontAlgn="base"/>
            <a:r>
              <a:rPr lang="en-CA" dirty="0">
                <a:effectLst/>
              </a:rPr>
              <a:t>Make sure workers know how to use and handle the equipment safely and properly.</a:t>
            </a:r>
          </a:p>
          <a:p>
            <a:pPr lvl="1" fontAlgn="base"/>
            <a:r>
              <a:rPr lang="en-CA" dirty="0">
                <a:effectLst/>
              </a:rPr>
              <a:t>Make sure workers use any necessary personal protective equipment.</a:t>
            </a:r>
          </a:p>
          <a:p>
            <a:pPr lvl="1" fontAlgn="base"/>
            <a:r>
              <a:rPr lang="en-CA" dirty="0">
                <a:effectLst/>
              </a:rPr>
              <a:t>Immediately report all critical injuries to the government department responsible for OH&amp;S.</a:t>
            </a:r>
          </a:p>
          <a:p>
            <a:pPr lvl="1" fontAlgn="base"/>
            <a:r>
              <a:rPr lang="en-CA" dirty="0">
                <a:effectLst/>
              </a:rPr>
              <a:t>Appoint a competent supervisor who sets the standards for performance, and who ensures safe working conditions are always observed.</a:t>
            </a:r>
          </a:p>
          <a:p>
            <a:pPr>
              <a:lnSpc>
                <a:spcPct val="100000"/>
              </a:lnSpc>
            </a:pPr>
            <a:endParaRPr lang="en-US" sz="1800" dirty="0"/>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l="5627" r="19472"/>
          <a:stretch/>
        </p:blipFill>
        <p:spPr>
          <a:xfrm>
            <a:off x="7620351" y="10"/>
            <a:ext cx="4571649" cy="6857990"/>
          </a:xfrm>
          <a:prstGeom prst="rect">
            <a:avLst/>
          </a:prstGeom>
        </p:spPr>
      </p:pic>
      <p:pic>
        <p:nvPicPr>
          <p:cNvPr id="71" name="Picture 70">
            <a:extLst>
              <a:ext uri="{FF2B5EF4-FFF2-40B4-BE49-F238E27FC236}">
                <a16:creationId xmlns:a16="http://schemas.microsoft.com/office/drawing/2014/main" id="{E0BE7827-5B1A-4F37-BF70-19F7C5C6BDE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3802806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4">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D98318E6-69F4-42F4-AB85-F01AA0DAF3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5204349" y="390098"/>
            <a:ext cx="5978072" cy="1505804"/>
          </a:xfrm>
        </p:spPr>
        <p:txBody>
          <a:bodyPr>
            <a:normAutofit fontScale="90000"/>
          </a:bodyPr>
          <a:lstStyle/>
          <a:p>
            <a:r>
              <a:rPr lang="en-CA" sz="4000" b="1" dirty="0">
                <a:effectLst/>
              </a:rPr>
              <a:t>Q: What does legislation say about forming health and safety committees?</a:t>
            </a:r>
            <a:r>
              <a:rPr lang="en-US" dirty="0"/>
              <a:t>	</a:t>
            </a:r>
          </a:p>
        </p:txBody>
      </p:sp>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xmlns="" val="1"/>
              </a:ext>
            </a:extLst>
          </p:cNvPr>
          <p:cNvPicPr>
            <a:picLocks noChangeAspect="1"/>
          </p:cNvPicPr>
          <p:nvPr/>
        </p:nvPicPr>
        <p:blipFill rotWithShape="1">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l="5627" r="19472"/>
          <a:stretch/>
        </p:blipFill>
        <p:spPr>
          <a:xfrm>
            <a:off x="-10649" y="1"/>
            <a:ext cx="4571649" cy="6858000"/>
          </a:xfrm>
          <a:prstGeom prst="rect">
            <a:avLst/>
          </a:prstGeom>
        </p:spPr>
      </p:pic>
      <p:pic>
        <p:nvPicPr>
          <p:cNvPr id="96" name="Picture 95">
            <a:extLst>
              <a:ext uri="{FF2B5EF4-FFF2-40B4-BE49-F238E27FC236}">
                <a16:creationId xmlns:a16="http://schemas.microsoft.com/office/drawing/2014/main" id="{559DF61F-9058-49C9-8F75-DC501F983B0E}"/>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5146160" y="2286000"/>
            <a:ext cx="5978072" cy="4164676"/>
          </a:xfrm>
        </p:spPr>
        <p:txBody>
          <a:bodyPr anchor="ctr">
            <a:normAutofit fontScale="92500" lnSpcReduction="10000"/>
          </a:bodyPr>
          <a:lstStyle/>
          <a:p>
            <a:r>
              <a:rPr lang="en-CA" b="1" dirty="0">
                <a:effectLst/>
              </a:rPr>
              <a:t>A: Generally, legislation in different jurisdictions across Canada state that health and safety committees must:</a:t>
            </a:r>
            <a:endParaRPr lang="en-CA" sz="1800" dirty="0">
              <a:effectLst/>
            </a:endParaRPr>
          </a:p>
          <a:p>
            <a:pPr lvl="1" fontAlgn="base"/>
            <a:r>
              <a:rPr lang="en-CA" dirty="0">
                <a:effectLst/>
              </a:rPr>
              <a:t>Be composed of one-half management and at least one-half labour representatives</a:t>
            </a:r>
          </a:p>
          <a:p>
            <a:pPr lvl="1" fontAlgn="base"/>
            <a:r>
              <a:rPr lang="en-CA" dirty="0">
                <a:effectLst/>
              </a:rPr>
              <a:t>Meet regularly – some jurisdictions require committee meetings at least once every three months while others require monthly meetings</a:t>
            </a:r>
          </a:p>
          <a:p>
            <a:pPr lvl="1" fontAlgn="base"/>
            <a:r>
              <a:rPr lang="en-CA" dirty="0">
                <a:effectLst/>
              </a:rPr>
              <a:t>Be co-chaired by one management chairperson and worker chairperson</a:t>
            </a:r>
          </a:p>
          <a:p>
            <a:pPr lvl="1" fontAlgn="base"/>
            <a:r>
              <a:rPr lang="en-CA" dirty="0">
                <a:effectLst/>
              </a:rPr>
              <a:t>Make sure employee representatives are elected or selected by the workers or their </a:t>
            </a:r>
            <a:r>
              <a:rPr lang="en-CA" dirty="0" smtClean="0">
                <a:effectLst/>
              </a:rPr>
              <a:t>union</a:t>
            </a:r>
            <a:endParaRPr lang="en-CA" dirty="0">
              <a:effectLst/>
            </a:endParaRPr>
          </a:p>
          <a:p>
            <a:pPr>
              <a:lnSpc>
                <a:spcPct val="100000"/>
              </a:lnSpc>
              <a:buClr>
                <a:srgbClr val="9663A7"/>
              </a:buClr>
            </a:pPr>
            <a:endParaRPr lang="en-US" sz="1800" dirty="0"/>
          </a:p>
        </p:txBody>
      </p:sp>
    </p:spTree>
    <p:extLst>
      <p:ext uri="{BB962C8B-B14F-4D97-AF65-F5344CB8AC3E}">
        <p14:creationId xmlns:p14="http://schemas.microsoft.com/office/powerpoint/2010/main" val="24411911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10.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2.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3.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4.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5.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6.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7.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8.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ppt/theme/themeOverride9.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purl.org/dc/terms/"/>
    <ds:schemaRef ds:uri="16c05727-aa75-4e4a-9b5f-8a80a1165891"/>
    <ds:schemaRef ds:uri="http://www.w3.org/XML/1998/namespace"/>
    <ds:schemaRef ds:uri="http://purl.org/dc/dcmitype/"/>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{BBC78EC3-836C-4DD3-AEDD-702F5A4F58C7}tf55705232_win32</Template>
  <TotalTime>227</TotalTime>
  <Words>699</Words>
  <Application>Microsoft Office PowerPoint</Application>
  <PresentationFormat>Widescreen</PresentationFormat>
  <Paragraphs>72</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Goudy Old Style</vt:lpstr>
      <vt:lpstr>Trebuchet MS</vt:lpstr>
      <vt:lpstr>Wingdings 2</vt:lpstr>
      <vt:lpstr>SlateVTI</vt:lpstr>
      <vt:lpstr>Health and Safety Rights</vt:lpstr>
      <vt:lpstr>Q: What are the three main rights of workers?</vt:lpstr>
      <vt:lpstr>Q: What are some other workplace health and safety rights? </vt:lpstr>
      <vt:lpstr>Q: What are your rights as a Health and Safety Representative?</vt:lpstr>
      <vt:lpstr>Q: What are general responsibilities of governments?  </vt:lpstr>
      <vt:lpstr>Q: What are the employees' rights and responsibilities? </vt:lpstr>
      <vt:lpstr>Q: What are the manager or supervisor's responsibilities? </vt:lpstr>
      <vt:lpstr>Q: What are the employer's responsibilities?</vt:lpstr>
      <vt:lpstr>Q: What does legislation say about forming health and safety committees? </vt:lpstr>
      <vt:lpstr>Q: What is the role of health and safety committees?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Local Officers</dc:title>
  <dc:creator>UNDE 641</dc:creator>
  <cp:lastModifiedBy>James Potts</cp:lastModifiedBy>
  <cp:revision>9</cp:revision>
  <dcterms:created xsi:type="dcterms:W3CDTF">2022-08-28T14:54:26Z</dcterms:created>
  <dcterms:modified xsi:type="dcterms:W3CDTF">2023-03-07T17:27:07Z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