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comments/comment1.xml" ContentType="application/vnd.openxmlformats-officedocument.presentationml.comment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theme/themeOverride2.xml" ContentType="application/vnd.openxmlformats-officedocument.themeOverr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 id="2147483674" r:id="rId5"/>
  </p:sldMasterIdLst>
  <p:notesMasterIdLst>
    <p:notesMasterId r:id="rId26"/>
  </p:notesMasterIdLst>
  <p:sldIdLst>
    <p:sldId id="301" r:id="rId6"/>
    <p:sldId id="300" r:id="rId7"/>
    <p:sldId id="258" r:id="rId8"/>
    <p:sldId id="302" r:id="rId9"/>
    <p:sldId id="287" r:id="rId10"/>
    <p:sldId id="303" r:id="rId11"/>
    <p:sldId id="279" r:id="rId12"/>
    <p:sldId id="304" r:id="rId13"/>
    <p:sldId id="312" r:id="rId14"/>
    <p:sldId id="316" r:id="rId15"/>
    <p:sldId id="315" r:id="rId16"/>
    <p:sldId id="299" r:id="rId17"/>
    <p:sldId id="281" r:id="rId18"/>
    <p:sldId id="282" r:id="rId19"/>
    <p:sldId id="298" r:id="rId20"/>
    <p:sldId id="284" r:id="rId21"/>
    <p:sldId id="285" r:id="rId22"/>
    <p:sldId id="313" r:id="rId23"/>
    <p:sldId id="314" r:id="rId24"/>
    <p:sldId id="264"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ren Pacione" initials="DP" lastIdx="9" clrIdx="0">
    <p:extLst>
      <p:ext uri="{19B8F6BF-5375-455C-9EA6-DF929625EA0E}">
        <p15:presenceInfo xmlns:p15="http://schemas.microsoft.com/office/powerpoint/2012/main" userId="S::PacionD@psac-afpc.com::b9b2c842-ae95-465f-8af3-04928a047b0e" providerId="AD"/>
      </p:ext>
    </p:extLst>
  </p:cmAuthor>
  <p:cmAuthor id="2" name="Dominique Joly" initials="DJ" lastIdx="1" clrIdx="1">
    <p:extLst>
      <p:ext uri="{19B8F6BF-5375-455C-9EA6-DF929625EA0E}">
        <p15:presenceInfo xmlns:p15="http://schemas.microsoft.com/office/powerpoint/2012/main" userId="S::jolyd@psac-afpc.com::c33836f6-4486-4ead-9def-b84210df4b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9" autoAdjust="0"/>
    <p:restoredTop sz="74853" autoAdjust="0"/>
  </p:normalViewPr>
  <p:slideViewPr>
    <p:cSldViewPr snapToGrid="0">
      <p:cViewPr varScale="1">
        <p:scale>
          <a:sx n="95" d="100"/>
          <a:sy n="95" d="100"/>
        </p:scale>
        <p:origin x="1350" y="78"/>
      </p:cViewPr>
      <p:guideLst/>
    </p:cSldViewPr>
  </p:slideViewPr>
  <p:outlineViewPr>
    <p:cViewPr>
      <p:scale>
        <a:sx n="33" d="100"/>
        <a:sy n="33" d="100"/>
      </p:scale>
      <p:origin x="0" y="-5454"/>
    </p:cViewPr>
  </p:outlin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gs" Target="tags/tag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9T11:15:26.754" idx="9">
    <p:pos x="6538" y="225"/>
    <p:text>This is great. I think we should foreground the high standard of privacy and confidentiality to which the OCRC adheres. 
If we have a blurb of the Health privacy laws that they follow this could ease the AEC concerns.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6-09T11:15:26.754" idx="7">
    <p:pos x="6538" y="225"/>
    <p:text>This is great. I think we should foreground the high standard of privacy and confidentiality to which the OCRC adheres. 
If we have a blurb of the Health privacy laws that they follow this could ease the AEC concerns.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fr-ca"/>
        </a:p>
      </dgm:t>
    </dgm:pt>
    <dgm:pt modelId="{375C5A5E-5F04-4FE8-98F8-795867C18A18}" type="parTrans" cxnId="{CDEE96C9-E830-4E9B-A871-D239CDAE48FA}">
      <dgm:prSet/>
      <dgm:spPr/>
      <dgm:t>
        <a:bodyPr/>
        <a:lstStyle/>
        <a:p>
          <a:endParaRPr lang="fr-ca"/>
        </a:p>
      </dgm:t>
    </dgm:pt>
    <dgm:pt modelId="{566C4A8F-CE66-4FF5-AF11-6C385F74A275}">
      <dgm:prSet/>
      <dgm:spPr>
        <a:solidFill>
          <a:schemeClr val="accent2"/>
        </a:solidFill>
      </dgm:spPr>
      <dgm:t>
        <a:bodyPr/>
        <a:lstStyle/>
        <a:p>
          <a:pPr algn="ctr" rtl="0"/>
          <a:r>
            <a:rPr lang="fr-ca" b="0" i="0" u="none" baseline="0"/>
            <a:t>Violence et harcèlement</a:t>
          </a:r>
        </a:p>
      </dgm:t>
    </dgm:pt>
    <dgm:pt modelId="{E74B8A5E-78D9-4E5B-86E1-203DE271581F}" type="sibTrans" cxnId="{CDEE96C9-E830-4E9B-A871-D239CDAE48FA}">
      <dgm:prSet/>
      <dgm:spPr/>
      <dgm:t>
        <a:bodyPr/>
        <a:lstStyle/>
        <a:p>
          <a:endParaRPr lang="fr-ca"/>
        </a:p>
      </dgm:t>
    </dgm:pt>
    <dgm:pt modelId="{B29F90F6-921F-42B9-A496-5D121F61821E}" type="parTrans" cxnId="{F790E31E-30E9-480A-81CE-1C2F506CA2EC}">
      <dgm:prSet/>
      <dgm:spPr/>
      <dgm:t>
        <a:bodyPr/>
        <a:lstStyle/>
        <a:p>
          <a:endParaRPr lang="fr-ca"/>
        </a:p>
      </dgm:t>
    </dgm:pt>
    <dgm:pt modelId="{9AC77E87-FC4D-4F04-889B-73358514DC0D}">
      <dgm:prSet/>
      <dgm:spPr/>
      <dgm:t>
        <a:bodyPr/>
        <a:lstStyle/>
        <a:p>
          <a:pPr algn="ctr" rtl="0"/>
          <a:r>
            <a:rPr lang="fr-ca" b="0" i="0" u="none" baseline="0"/>
            <a:t>Comités et communication</a:t>
          </a:r>
        </a:p>
      </dgm:t>
    </dgm:pt>
    <dgm:pt modelId="{8FBB852D-32B7-4273-9DE3-951F1CFE69EC}" type="parTrans" cxnId="{3A0D8570-0E8D-4D06-B422-3FB5449EC320}">
      <dgm:prSet/>
      <dgm:spPr/>
      <dgm:t>
        <a:bodyPr/>
        <a:lstStyle/>
        <a:p>
          <a:endParaRPr lang="fr-ca"/>
        </a:p>
      </dgm:t>
    </dgm:pt>
    <dgm:pt modelId="{C2F0E5C9-2943-4A9B-872F-ECF6B159E9F4}">
      <dgm:prSet/>
      <dgm:spPr/>
      <dgm:t>
        <a:bodyPr/>
        <a:lstStyle/>
        <a:p>
          <a:endParaRPr lang="fr-ca"/>
        </a:p>
      </dgm:t>
    </dgm:pt>
    <dgm:pt modelId="{1A62CB6F-38D7-44F2-AFAB-0C4382E3DA24}" type="sibTrans" cxnId="{3A0D8570-0E8D-4D06-B422-3FB5449EC320}">
      <dgm:prSet/>
      <dgm:spPr/>
      <dgm:t>
        <a:bodyPr/>
        <a:lstStyle/>
        <a:p>
          <a:endParaRPr lang="fr-ca"/>
        </a:p>
      </dgm:t>
    </dgm:pt>
    <dgm:pt modelId="{3A77AB9A-DF29-465E-A0A5-D4FA3D0C537F}" type="sibTrans" cxnId="{F790E31E-30E9-480A-81CE-1C2F506CA2EC}">
      <dgm:prSet/>
      <dgm:spPr/>
      <dgm:t>
        <a:bodyPr/>
        <a:lstStyle/>
        <a:p>
          <a:endParaRPr lang="fr-ca"/>
        </a:p>
      </dgm:t>
    </dgm:pt>
    <dgm:pt modelId="{D6614DDC-66DE-4E26-A0E6-8B5D4F611437}" type="pres">
      <dgm:prSet presAssocID="{08F627ED-A304-4697-8C44-18E45D3D2B1A}" presName="Name0" presStyleCnt="0">
        <dgm:presLayoutVars>
          <dgm:chMax/>
          <dgm:chPref/>
          <dgm:animLvl val="lvl"/>
        </dgm:presLayoutVars>
      </dgm:prSet>
      <dgm:spPr/>
    </dgm:pt>
    <dgm:pt modelId="{273D056E-7BB8-45A0-9CBC-C415035D0E2D}" type="pres">
      <dgm:prSet presAssocID="{566C4A8F-CE66-4FF5-AF11-6C385F74A275}" presName="composite" presStyleCnt="0"/>
      <dgm:spPr/>
    </dgm:pt>
    <dgm:pt modelId="{E8D3A329-3E35-4D86-9EBC-D0301C231131}" type="pres">
      <dgm:prSet presAssocID="{566C4A8F-CE66-4FF5-AF11-6C385F74A275}" presName="Parent1" presStyleLbl="alignNode1" presStyleIdx="0" presStyleCnt="2">
        <dgm:presLayoutVars>
          <dgm:chMax val="1"/>
          <dgm:chPref val="1"/>
          <dgm:bulletEnabled val="1"/>
        </dgm:presLayoutVars>
      </dgm:prSet>
      <dgm:spPr/>
    </dgm:pt>
    <dgm:pt modelId="{D7A3D4D3-4DD0-45DA-8FAB-009A84B709FF}" type="pres">
      <dgm:prSet presAssocID="{566C4A8F-CE66-4FF5-AF11-6C385F74A275}" presName="Childtext1" presStyleLbl="revTx" presStyleIdx="0" presStyleCnt="2">
        <dgm:presLayoutVars>
          <dgm:chMax val="0"/>
          <dgm:chPref val="0"/>
          <dgm:bulletEnabled/>
        </dgm:presLayoutVars>
      </dgm:prSet>
      <dgm:spPr/>
    </dgm:pt>
    <dgm:pt modelId="{C034BC15-F6DA-4E9C-9C16-0F8A17008536}" type="pres">
      <dgm:prSet presAssocID="{566C4A8F-CE66-4FF5-AF11-6C385F74A275}" presName="ConnectLine" presStyleLbl="sibTrans1D1" presStyleIdx="0" presStyleCnt="2"/>
      <dgm:spPr>
        <a:noFill/>
        <a:ln w="12700" cap="flat" cmpd="sng" algn="ctr">
          <a:solidFill>
            <a:schemeClr val="accent1">
              <a:hueOff val="0"/>
              <a:satOff val="0"/>
              <a:lumOff val="0"/>
              <a:alphaOff val="0"/>
            </a:schemeClr>
          </a:solidFill>
          <a:prstDash val="dash"/>
        </a:ln>
      </dgm:spPr>
    </dgm:pt>
    <dgm:pt modelId="{2A2813B6-E6AF-4B70-A160-09A74891E65D}" type="pres">
      <dgm:prSet presAssocID="{566C4A8F-CE66-4FF5-AF11-6C385F74A275}" presName="ConnectLineEnd" presStyleLbl="node1" presStyleIdx="0" presStyleCnt="2"/>
      <dgm:spPr/>
    </dgm:pt>
    <dgm:pt modelId="{E8BD8898-7180-4204-9132-E8BD4E08FE2D}" type="pres">
      <dgm:prSet presAssocID="{566C4A8F-CE66-4FF5-AF11-6C385F74A275}" presName="EmptyPane" presStyleCnt="0"/>
      <dgm:spPr/>
    </dgm:pt>
    <dgm:pt modelId="{E24BC609-633D-45D8-B3AE-E13367CB07E5}" type="pres">
      <dgm:prSet presAssocID="{E74B8A5E-78D9-4E5B-86E1-203DE271581F}" presName="spaceBetweenRectangles" presStyleLbl="fgAcc1" presStyleIdx="0" presStyleCnt="1"/>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1" presStyleCnt="2">
        <dgm:presLayoutVars>
          <dgm:chMax val="1"/>
          <dgm:chPref val="1"/>
          <dgm:bulletEnabled val="1"/>
        </dgm:presLayoutVars>
      </dgm:prSet>
      <dgm:spPr/>
    </dgm:pt>
    <dgm:pt modelId="{2E1F219F-885D-437D-9D95-1C496EBAD119}" type="pres">
      <dgm:prSet presAssocID="{9AC77E87-FC4D-4F04-889B-73358514DC0D}" presName="Childtext1" presStyleLbl="revTx" presStyleIdx="1" presStyleCnt="2">
        <dgm:presLayoutVars>
          <dgm:chMax val="0"/>
          <dgm:chPref val="0"/>
          <dgm:bulletEnabled/>
        </dgm:presLayoutVars>
      </dgm:prSet>
      <dgm:spPr/>
    </dgm:pt>
    <dgm:pt modelId="{8801BA21-B732-43C2-BD4E-EED526CA614C}" type="pres">
      <dgm:prSet presAssocID="{9AC77E87-FC4D-4F04-889B-73358514DC0D}" presName="ConnectLine" presStyleLbl="sibTrans1D1" presStyleIdx="1" presStyleCnt="2"/>
      <dgm:spPr>
        <a:noFill/>
        <a:ln w="12700" cap="flat" cmpd="sng" algn="ctr">
          <a:solidFill>
            <a:schemeClr val="accent1">
              <a:hueOff val="0"/>
              <a:satOff val="0"/>
              <a:lumOff val="0"/>
              <a:alphaOff val="0"/>
            </a:schemeClr>
          </a:solidFill>
          <a:prstDash val="dash"/>
        </a:ln>
      </dgm:spPr>
    </dgm:pt>
    <dgm:pt modelId="{ED3C7052-C7D3-4A48-8DD7-C35F83E9E14D}" type="pres">
      <dgm:prSet presAssocID="{9AC77E87-FC4D-4F04-889B-73358514DC0D}" presName="ConnectLineEnd" presStyleLbl="node1" presStyleIdx="1" presStyleCnt="2"/>
      <dgm:spPr/>
    </dgm:pt>
    <dgm:pt modelId="{E1638529-5025-4BCE-9448-174A6B1F9AFC}" type="pres">
      <dgm:prSet presAssocID="{9AC77E87-FC4D-4F04-889B-73358514DC0D}" presName="EmptyPane" presStyleCnt="0"/>
      <dgm:spPr/>
    </dgm:pt>
  </dgm:ptLst>
  <dgm:cxnLst>
    <dgm:cxn modelId="{F790E31E-30E9-480A-81CE-1C2F506CA2EC}" srcId="{08F627ED-A304-4697-8C44-18E45D3D2B1A}" destId="{9AC77E87-FC4D-4F04-889B-73358514DC0D}" srcOrd="1" destOrd="0" parTransId="{B29F90F6-921F-42B9-A496-5D121F61821E}" sibTransId="{3A77AB9A-DF29-465E-A0A5-D4FA3D0C537F}"/>
    <dgm:cxn modelId="{593C012B-7F37-44C5-924B-A1F88E672A8D}" type="presOf" srcId="{C2F0E5C9-2943-4A9B-872F-ECF6B159E9F4}" destId="{2E1F219F-885D-437D-9D95-1C496EBAD119}" srcOrd="0" destOrd="0" presId="urn:microsoft.com/office/officeart/2016/7/layout/HexagonTimeline"/>
    <dgm:cxn modelId="{9EDE153F-3B2E-46A0-A1BD-1739572A66D5}" type="presOf" srcId="{566C4A8F-CE66-4FF5-AF11-6C385F74A275}" destId="{E8D3A329-3E35-4D86-9EBC-D0301C231131}" srcOrd="0" destOrd="0" presId="urn:microsoft.com/office/officeart/2016/7/layout/HexagonTimeline"/>
    <dgm:cxn modelId="{3A0D8570-0E8D-4D06-B422-3FB5449EC320}" srcId="{9AC77E87-FC4D-4F04-889B-73358514DC0D}" destId="{C2F0E5C9-2943-4A9B-872F-ECF6B159E9F4}" srcOrd="0" destOrd="0" parTransId="{8FBB852D-32B7-4273-9DE3-951F1CFE69EC}" sibTransId="{1A62CB6F-38D7-44F2-AFAB-0C4382E3DA24}"/>
    <dgm:cxn modelId="{AD8A1456-46E4-448B-88A3-7D6E302A626A}" type="presOf" srcId="{9AC77E87-FC4D-4F04-889B-73358514DC0D}" destId="{E38B2215-81DF-4D79-BB37-17C8C9F898E7}" srcOrd="0" destOrd="0" presId="urn:microsoft.com/office/officeart/2016/7/layout/HexagonTimeline"/>
    <dgm:cxn modelId="{6CC19CBE-7005-4A91-BAF5-5A9E0C3020F6}" type="presOf" srcId="{08F627ED-A304-4697-8C44-18E45D3D2B1A}" destId="{D6614DDC-66DE-4E26-A0E6-8B5D4F611437}" srcOrd="0" destOrd="0" presId="urn:microsoft.com/office/officeart/2016/7/layout/HexagonTimeline"/>
    <dgm:cxn modelId="{CDEE96C9-E830-4E9B-A871-D239CDAE48FA}" srcId="{08F627ED-A304-4697-8C44-18E45D3D2B1A}" destId="{566C4A8F-CE66-4FF5-AF11-6C385F74A275}" srcOrd="0" destOrd="0" parTransId="{375C5A5E-5F04-4FE8-98F8-795867C18A18}" sibTransId="{E74B8A5E-78D9-4E5B-86E1-203DE271581F}"/>
    <dgm:cxn modelId="{2EA8D6F1-B517-4BCB-BCA4-06F3C34611B7}" type="presParOf" srcId="{D6614DDC-66DE-4E26-A0E6-8B5D4F611437}" destId="{273D056E-7BB8-45A0-9CBC-C415035D0E2D}" srcOrd="0" destOrd="0" presId="urn:microsoft.com/office/officeart/2016/7/layout/HexagonTimeline"/>
    <dgm:cxn modelId="{1838FC3A-35D4-4E09-8FAE-58C597F39F40}" type="presParOf" srcId="{273D056E-7BB8-45A0-9CBC-C415035D0E2D}" destId="{E8D3A329-3E35-4D86-9EBC-D0301C231131}" srcOrd="0" destOrd="0" presId="urn:microsoft.com/office/officeart/2016/7/layout/HexagonTimeline"/>
    <dgm:cxn modelId="{225A9761-1885-4C1B-989F-0B314E66F233}" type="presParOf" srcId="{273D056E-7BB8-45A0-9CBC-C415035D0E2D}" destId="{D7A3D4D3-4DD0-45DA-8FAB-009A84B709FF}" srcOrd="1" destOrd="0" presId="urn:microsoft.com/office/officeart/2016/7/layout/HexagonTimeline"/>
    <dgm:cxn modelId="{2666A22A-1F09-4402-8684-26C2E7DC6CDA}" type="presParOf" srcId="{273D056E-7BB8-45A0-9CBC-C415035D0E2D}" destId="{C034BC15-F6DA-4E9C-9C16-0F8A17008536}" srcOrd="2" destOrd="0" presId="urn:microsoft.com/office/officeart/2016/7/layout/HexagonTimeline"/>
    <dgm:cxn modelId="{74A6FADB-703D-499E-BF88-9BFB1DEF3001}" type="presParOf" srcId="{273D056E-7BB8-45A0-9CBC-C415035D0E2D}" destId="{2A2813B6-E6AF-4B70-A160-09A74891E65D}" srcOrd="3" destOrd="0" presId="urn:microsoft.com/office/officeart/2016/7/layout/HexagonTimeline"/>
    <dgm:cxn modelId="{0CBE4BA3-26F3-41EA-ACC5-F22EECA66788}" type="presParOf" srcId="{273D056E-7BB8-45A0-9CBC-C415035D0E2D}" destId="{E8BD8898-7180-4204-9132-E8BD4E08FE2D}" srcOrd="4" destOrd="0" presId="urn:microsoft.com/office/officeart/2016/7/layout/HexagonTimeline"/>
    <dgm:cxn modelId="{1F626106-2E0C-4A03-A68B-A175A22C88FF}" type="presParOf" srcId="{D6614DDC-66DE-4E26-A0E6-8B5D4F611437}" destId="{E24BC609-633D-45D8-B3AE-E13367CB07E5}" srcOrd="1" destOrd="0" presId="urn:microsoft.com/office/officeart/2016/7/layout/HexagonTimeline"/>
    <dgm:cxn modelId="{C34D106F-E328-4B13-AD7E-6A6196E2A9AC}" type="presParOf" srcId="{D6614DDC-66DE-4E26-A0E6-8B5D4F611437}" destId="{258D101A-CA89-4BD3-9BA0-F95214FF0550}" srcOrd="2" destOrd="0" presId="urn:microsoft.com/office/officeart/2016/7/layout/HexagonTimeline"/>
    <dgm:cxn modelId="{A75ACD32-C578-4AE6-A788-B8216193F459}" type="presParOf" srcId="{258D101A-CA89-4BD3-9BA0-F95214FF0550}" destId="{E38B2215-81DF-4D79-BB37-17C8C9F898E7}" srcOrd="0" destOrd="0" presId="urn:microsoft.com/office/officeart/2016/7/layout/HexagonTimeline"/>
    <dgm:cxn modelId="{90F92842-F888-440C-922E-4357814572F4}" type="presParOf" srcId="{258D101A-CA89-4BD3-9BA0-F95214FF0550}" destId="{2E1F219F-885D-437D-9D95-1C496EBAD119}" srcOrd="1" destOrd="0" presId="urn:microsoft.com/office/officeart/2016/7/layout/HexagonTimeline"/>
    <dgm:cxn modelId="{4A4B39D6-589C-4C63-9F7F-039A680345E3}" type="presParOf" srcId="{258D101A-CA89-4BD3-9BA0-F95214FF0550}" destId="{8801BA21-B732-43C2-BD4E-EED526CA614C}" srcOrd="2" destOrd="0" presId="urn:microsoft.com/office/officeart/2016/7/layout/HexagonTimeline"/>
    <dgm:cxn modelId="{83B36D74-56B4-4197-A835-50DC50AD22C0}" type="presParOf" srcId="{258D101A-CA89-4BD3-9BA0-F95214FF0550}" destId="{ED3C7052-C7D3-4A48-8DD7-C35F83E9E14D}" srcOrd="3" destOrd="0" presId="urn:microsoft.com/office/officeart/2016/7/layout/HexagonTimeline"/>
    <dgm:cxn modelId="{EC9CA60D-F83B-4A73-BE18-48D28789454E}"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2.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fr-ca"/>
        </a:p>
      </dgm:t>
    </dgm:pt>
    <dgm:pt modelId="{375C5A5E-5F04-4FE8-98F8-795867C18A18}" type="parTrans" cxnId="{7AD55EED-BD0E-4330-A8DD-25DA7F5833E2}">
      <dgm:prSet/>
      <dgm:spPr/>
      <dgm:t>
        <a:bodyPr/>
        <a:lstStyle/>
        <a:p>
          <a:endParaRPr lang="fr-ca"/>
        </a:p>
      </dgm:t>
    </dgm:pt>
    <dgm:pt modelId="{566C4A8F-CE66-4FF5-AF11-6C385F74A275}">
      <dgm:prSet/>
      <dgm:spPr>
        <a:solidFill>
          <a:srgbClr val="002060"/>
        </a:solidFill>
      </dgm:spPr>
      <dgm:t>
        <a:bodyPr/>
        <a:lstStyle/>
        <a:p>
          <a:pPr algn="ctr" rtl="0"/>
          <a:r>
            <a:rPr lang="fr-ca" b="0" i="0" u="none" baseline="0"/>
            <a:t>Violence et harcèlement</a:t>
          </a:r>
        </a:p>
      </dgm:t>
    </dgm:pt>
    <dgm:pt modelId="{E74B8A5E-78D9-4E5B-86E1-203DE271581F}" type="sibTrans" cxnId="{7AD55EED-BD0E-4330-A8DD-25DA7F5833E2}">
      <dgm:prSet/>
      <dgm:spPr/>
      <dgm:t>
        <a:bodyPr/>
        <a:lstStyle/>
        <a:p>
          <a:endParaRPr lang="fr-ca"/>
        </a:p>
      </dgm:t>
    </dgm:pt>
    <dgm:pt modelId="{B29F90F6-921F-42B9-A496-5D121F61821E}" type="parTrans" cxnId="{62EE2E66-E064-49FF-90A8-ACDFA350B5B2}">
      <dgm:prSet/>
      <dgm:spPr/>
      <dgm:t>
        <a:bodyPr/>
        <a:lstStyle/>
        <a:p>
          <a:endParaRPr lang="fr-ca"/>
        </a:p>
      </dgm:t>
    </dgm:pt>
    <dgm:pt modelId="{9AC77E87-FC4D-4F04-889B-73358514DC0D}">
      <dgm:prSet/>
      <dgm:spPr/>
      <dgm:t>
        <a:bodyPr/>
        <a:lstStyle/>
        <a:p>
          <a:pPr algn="ctr" rtl="0"/>
          <a:r>
            <a:rPr lang="fr-ca" b="0" i="0" u="none" baseline="0"/>
            <a:t>Comités et communication</a:t>
          </a:r>
        </a:p>
      </dgm:t>
    </dgm:pt>
    <dgm:pt modelId="{8FBB852D-32B7-4273-9DE3-951F1CFE69EC}" type="parTrans" cxnId="{DAFBEA0E-6DBB-49AB-BF2D-71B21B589646}">
      <dgm:prSet/>
      <dgm:spPr/>
      <dgm:t>
        <a:bodyPr/>
        <a:lstStyle/>
        <a:p>
          <a:endParaRPr lang="fr-ca"/>
        </a:p>
      </dgm:t>
    </dgm:pt>
    <dgm:pt modelId="{C2F0E5C9-2943-4A9B-872F-ECF6B159E9F4}">
      <dgm:prSet/>
      <dgm:spPr/>
      <dgm:t>
        <a:bodyPr/>
        <a:lstStyle/>
        <a:p>
          <a:endParaRPr lang="fr-ca"/>
        </a:p>
      </dgm:t>
    </dgm:pt>
    <dgm:pt modelId="{1A62CB6F-38D7-44F2-AFAB-0C4382E3DA24}" type="sibTrans" cxnId="{DAFBEA0E-6DBB-49AB-BF2D-71B21B589646}">
      <dgm:prSet/>
      <dgm:spPr/>
      <dgm:t>
        <a:bodyPr/>
        <a:lstStyle/>
        <a:p>
          <a:endParaRPr lang="fr-ca"/>
        </a:p>
      </dgm:t>
    </dgm:pt>
    <dgm:pt modelId="{3A77AB9A-DF29-465E-A0A5-D4FA3D0C537F}" type="sibTrans" cxnId="{62EE2E66-E064-49FF-90A8-ACDFA350B5B2}">
      <dgm:prSet/>
      <dgm:spPr/>
      <dgm:t>
        <a:bodyPr/>
        <a:lstStyle/>
        <a:p>
          <a:endParaRPr lang="fr-ca"/>
        </a:p>
      </dgm:t>
    </dgm:pt>
    <dgm:pt modelId="{D6614DDC-66DE-4E26-A0E6-8B5D4F611437}" type="pres">
      <dgm:prSet presAssocID="{08F627ED-A304-4697-8C44-18E45D3D2B1A}" presName="Name0" presStyleCnt="0">
        <dgm:presLayoutVars>
          <dgm:chMax/>
          <dgm:chPref/>
          <dgm:animLvl val="lvl"/>
        </dgm:presLayoutVars>
      </dgm:prSet>
      <dgm:spPr/>
    </dgm:pt>
    <dgm:pt modelId="{273D056E-7BB8-45A0-9CBC-C415035D0E2D}" type="pres">
      <dgm:prSet presAssocID="{566C4A8F-CE66-4FF5-AF11-6C385F74A275}" presName="composite" presStyleCnt="0"/>
      <dgm:spPr/>
    </dgm:pt>
    <dgm:pt modelId="{E8D3A329-3E35-4D86-9EBC-D0301C231131}" type="pres">
      <dgm:prSet presAssocID="{566C4A8F-CE66-4FF5-AF11-6C385F74A275}" presName="Parent1" presStyleLbl="alignNode1" presStyleIdx="0" presStyleCnt="2">
        <dgm:presLayoutVars>
          <dgm:chMax val="1"/>
          <dgm:chPref val="1"/>
          <dgm:bulletEnabled val="1"/>
        </dgm:presLayoutVars>
      </dgm:prSet>
      <dgm:spPr/>
    </dgm:pt>
    <dgm:pt modelId="{D7A3D4D3-4DD0-45DA-8FAB-009A84B709FF}" type="pres">
      <dgm:prSet presAssocID="{566C4A8F-CE66-4FF5-AF11-6C385F74A275}" presName="Childtext1" presStyleLbl="revTx" presStyleIdx="0" presStyleCnt="2">
        <dgm:presLayoutVars>
          <dgm:chMax val="0"/>
          <dgm:chPref val="0"/>
          <dgm:bulletEnabled/>
        </dgm:presLayoutVars>
      </dgm:prSet>
      <dgm:spPr/>
    </dgm:pt>
    <dgm:pt modelId="{C034BC15-F6DA-4E9C-9C16-0F8A17008536}" type="pres">
      <dgm:prSet presAssocID="{566C4A8F-CE66-4FF5-AF11-6C385F74A275}" presName="ConnectLine" presStyleLbl="sibTrans1D1" presStyleIdx="0" presStyleCnt="2"/>
      <dgm:spPr>
        <a:noFill/>
        <a:ln w="12700" cap="flat" cmpd="sng" algn="ctr">
          <a:solidFill>
            <a:schemeClr val="accent1">
              <a:hueOff val="0"/>
              <a:satOff val="0"/>
              <a:lumOff val="0"/>
              <a:alphaOff val="0"/>
            </a:schemeClr>
          </a:solidFill>
          <a:prstDash val="dash"/>
        </a:ln>
      </dgm:spPr>
    </dgm:pt>
    <dgm:pt modelId="{2A2813B6-E6AF-4B70-A160-09A74891E65D}" type="pres">
      <dgm:prSet presAssocID="{566C4A8F-CE66-4FF5-AF11-6C385F74A275}" presName="ConnectLineEnd" presStyleLbl="node1" presStyleIdx="0" presStyleCnt="2"/>
      <dgm:spPr/>
    </dgm:pt>
    <dgm:pt modelId="{E8BD8898-7180-4204-9132-E8BD4E08FE2D}" type="pres">
      <dgm:prSet presAssocID="{566C4A8F-CE66-4FF5-AF11-6C385F74A275}" presName="EmptyPane" presStyleCnt="0"/>
      <dgm:spPr/>
    </dgm:pt>
    <dgm:pt modelId="{E24BC609-633D-45D8-B3AE-E13367CB07E5}" type="pres">
      <dgm:prSet presAssocID="{E74B8A5E-78D9-4E5B-86E1-203DE271581F}" presName="spaceBetweenRectangles" presStyleLbl="fgAcc1" presStyleIdx="0" presStyleCnt="1"/>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1" presStyleCnt="2">
        <dgm:presLayoutVars>
          <dgm:chMax val="1"/>
          <dgm:chPref val="1"/>
          <dgm:bulletEnabled val="1"/>
        </dgm:presLayoutVars>
      </dgm:prSet>
      <dgm:spPr/>
    </dgm:pt>
    <dgm:pt modelId="{2E1F219F-885D-437D-9D95-1C496EBAD119}" type="pres">
      <dgm:prSet presAssocID="{9AC77E87-FC4D-4F04-889B-73358514DC0D}" presName="Childtext1" presStyleLbl="revTx" presStyleIdx="1" presStyleCnt="2">
        <dgm:presLayoutVars>
          <dgm:chMax val="0"/>
          <dgm:chPref val="0"/>
          <dgm:bulletEnabled/>
        </dgm:presLayoutVars>
      </dgm:prSet>
      <dgm:spPr/>
    </dgm:pt>
    <dgm:pt modelId="{8801BA21-B732-43C2-BD4E-EED526CA614C}" type="pres">
      <dgm:prSet presAssocID="{9AC77E87-FC4D-4F04-889B-73358514DC0D}" presName="ConnectLine" presStyleLbl="sibTrans1D1" presStyleIdx="1" presStyleCnt="2"/>
      <dgm:spPr>
        <a:noFill/>
        <a:ln w="12700" cap="flat" cmpd="sng" algn="ctr">
          <a:solidFill>
            <a:schemeClr val="accent1">
              <a:hueOff val="0"/>
              <a:satOff val="0"/>
              <a:lumOff val="0"/>
              <a:alphaOff val="0"/>
            </a:schemeClr>
          </a:solidFill>
          <a:prstDash val="dash"/>
        </a:ln>
      </dgm:spPr>
    </dgm:pt>
    <dgm:pt modelId="{ED3C7052-C7D3-4A48-8DD7-C35F83E9E14D}" type="pres">
      <dgm:prSet presAssocID="{9AC77E87-FC4D-4F04-889B-73358514DC0D}" presName="ConnectLineEnd" presStyleLbl="node1" presStyleIdx="1" presStyleCnt="2"/>
      <dgm:spPr/>
    </dgm:pt>
    <dgm:pt modelId="{E1638529-5025-4BCE-9448-174A6B1F9AFC}" type="pres">
      <dgm:prSet presAssocID="{9AC77E87-FC4D-4F04-889B-73358514DC0D}" presName="EmptyPane" presStyleCnt="0"/>
      <dgm:spPr/>
    </dgm:pt>
  </dgm:ptLst>
  <dgm:cxnLst>
    <dgm:cxn modelId="{DAFBEA0E-6DBB-49AB-BF2D-71B21B589646}" srcId="{9AC77E87-FC4D-4F04-889B-73358514DC0D}" destId="{C2F0E5C9-2943-4A9B-872F-ECF6B159E9F4}" srcOrd="0" destOrd="0" parTransId="{8FBB852D-32B7-4273-9DE3-951F1CFE69EC}" sibTransId="{1A62CB6F-38D7-44F2-AFAB-0C4382E3DA24}"/>
    <dgm:cxn modelId="{62EE2E66-E064-49FF-90A8-ACDFA350B5B2}" srcId="{08F627ED-A304-4697-8C44-18E45D3D2B1A}" destId="{9AC77E87-FC4D-4F04-889B-73358514DC0D}" srcOrd="1" destOrd="0" parTransId="{B29F90F6-921F-42B9-A496-5D121F61821E}" sibTransId="{3A77AB9A-DF29-465E-A0A5-D4FA3D0C537F}"/>
    <dgm:cxn modelId="{38C2F770-FEF5-406E-A99F-C0CAC86EF467}" type="presOf" srcId="{9AC77E87-FC4D-4F04-889B-73358514DC0D}" destId="{E38B2215-81DF-4D79-BB37-17C8C9F898E7}" srcOrd="0" destOrd="0" presId="urn:microsoft.com/office/officeart/2016/7/layout/HexagonTimeline"/>
    <dgm:cxn modelId="{944282A7-1052-42BE-9072-BB7FFCBE6B4E}" type="presOf" srcId="{566C4A8F-CE66-4FF5-AF11-6C385F74A275}" destId="{E8D3A329-3E35-4D86-9EBC-D0301C231131}" srcOrd="0" destOrd="0" presId="urn:microsoft.com/office/officeart/2016/7/layout/HexagonTimeline"/>
    <dgm:cxn modelId="{F12E18C4-29A8-418A-A245-63D966AAA2F1}" type="presOf" srcId="{C2F0E5C9-2943-4A9B-872F-ECF6B159E9F4}" destId="{2E1F219F-885D-437D-9D95-1C496EBAD119}" srcOrd="0" destOrd="0" presId="urn:microsoft.com/office/officeart/2016/7/layout/HexagonTimeline"/>
    <dgm:cxn modelId="{7D453CD1-5C6E-4B9E-9115-D30FC6830E25}" type="presOf" srcId="{08F627ED-A304-4697-8C44-18E45D3D2B1A}" destId="{D6614DDC-66DE-4E26-A0E6-8B5D4F611437}" srcOrd="0" destOrd="0" presId="urn:microsoft.com/office/officeart/2016/7/layout/HexagonTimeline"/>
    <dgm:cxn modelId="{7AD55EED-BD0E-4330-A8DD-25DA7F5833E2}" srcId="{08F627ED-A304-4697-8C44-18E45D3D2B1A}" destId="{566C4A8F-CE66-4FF5-AF11-6C385F74A275}" srcOrd="0" destOrd="0" parTransId="{375C5A5E-5F04-4FE8-98F8-795867C18A18}" sibTransId="{E74B8A5E-78D9-4E5B-86E1-203DE271581F}"/>
    <dgm:cxn modelId="{B3A1D759-A312-4D7C-9683-9D3821165193}" type="presParOf" srcId="{D6614DDC-66DE-4E26-A0E6-8B5D4F611437}" destId="{273D056E-7BB8-45A0-9CBC-C415035D0E2D}" srcOrd="0" destOrd="0" presId="urn:microsoft.com/office/officeart/2016/7/layout/HexagonTimeline"/>
    <dgm:cxn modelId="{122E8972-64C9-41F4-895E-A04E046A77AC}" type="presParOf" srcId="{273D056E-7BB8-45A0-9CBC-C415035D0E2D}" destId="{E8D3A329-3E35-4D86-9EBC-D0301C231131}" srcOrd="0" destOrd="0" presId="urn:microsoft.com/office/officeart/2016/7/layout/HexagonTimeline"/>
    <dgm:cxn modelId="{106659E9-7B26-4C6B-A074-0E280F897D3F}" type="presParOf" srcId="{273D056E-7BB8-45A0-9CBC-C415035D0E2D}" destId="{D7A3D4D3-4DD0-45DA-8FAB-009A84B709FF}" srcOrd="1" destOrd="0" presId="urn:microsoft.com/office/officeart/2016/7/layout/HexagonTimeline"/>
    <dgm:cxn modelId="{9C3A3DA9-7C00-439D-A982-E8915766BA02}" type="presParOf" srcId="{273D056E-7BB8-45A0-9CBC-C415035D0E2D}" destId="{C034BC15-F6DA-4E9C-9C16-0F8A17008536}" srcOrd="2" destOrd="0" presId="urn:microsoft.com/office/officeart/2016/7/layout/HexagonTimeline"/>
    <dgm:cxn modelId="{866644DC-E08E-4FAD-A979-10C21976773B}" type="presParOf" srcId="{273D056E-7BB8-45A0-9CBC-C415035D0E2D}" destId="{2A2813B6-E6AF-4B70-A160-09A74891E65D}" srcOrd="3" destOrd="0" presId="urn:microsoft.com/office/officeart/2016/7/layout/HexagonTimeline"/>
    <dgm:cxn modelId="{D646F3C9-7AD9-4C8B-BDC9-0E10F5CC8164}" type="presParOf" srcId="{273D056E-7BB8-45A0-9CBC-C415035D0E2D}" destId="{E8BD8898-7180-4204-9132-E8BD4E08FE2D}" srcOrd="4" destOrd="0" presId="urn:microsoft.com/office/officeart/2016/7/layout/HexagonTimeline"/>
    <dgm:cxn modelId="{A7831BBE-4A7E-4A7F-87E4-D9648D2E3214}" type="presParOf" srcId="{D6614DDC-66DE-4E26-A0E6-8B5D4F611437}" destId="{E24BC609-633D-45D8-B3AE-E13367CB07E5}" srcOrd="1" destOrd="0" presId="urn:microsoft.com/office/officeart/2016/7/layout/HexagonTimeline"/>
    <dgm:cxn modelId="{95A54A9B-02EA-4A52-9A4A-8C7E99B358EF}" type="presParOf" srcId="{D6614DDC-66DE-4E26-A0E6-8B5D4F611437}" destId="{258D101A-CA89-4BD3-9BA0-F95214FF0550}" srcOrd="2" destOrd="0" presId="urn:microsoft.com/office/officeart/2016/7/layout/HexagonTimeline"/>
    <dgm:cxn modelId="{5BD290F4-3725-499A-9155-B11E38E02B60}" type="presParOf" srcId="{258D101A-CA89-4BD3-9BA0-F95214FF0550}" destId="{E38B2215-81DF-4D79-BB37-17C8C9F898E7}" srcOrd="0" destOrd="0" presId="urn:microsoft.com/office/officeart/2016/7/layout/HexagonTimeline"/>
    <dgm:cxn modelId="{0019E1DA-7A47-4953-B200-406BF2CEB87A}" type="presParOf" srcId="{258D101A-CA89-4BD3-9BA0-F95214FF0550}" destId="{2E1F219F-885D-437D-9D95-1C496EBAD119}" srcOrd="1" destOrd="0" presId="urn:microsoft.com/office/officeart/2016/7/layout/HexagonTimeline"/>
    <dgm:cxn modelId="{1D2A0445-CBF1-463B-8968-4C2851F423CD}" type="presParOf" srcId="{258D101A-CA89-4BD3-9BA0-F95214FF0550}" destId="{8801BA21-B732-43C2-BD4E-EED526CA614C}" srcOrd="2" destOrd="0" presId="urn:microsoft.com/office/officeart/2016/7/layout/HexagonTimeline"/>
    <dgm:cxn modelId="{87EC0FD7-7B0F-4680-B8C6-0CAB5C418BC2}" type="presParOf" srcId="{258D101A-CA89-4BD3-9BA0-F95214FF0550}" destId="{ED3C7052-C7D3-4A48-8DD7-C35F83E9E14D}" srcOrd="3" destOrd="0" presId="urn:microsoft.com/office/officeart/2016/7/layout/HexagonTimeline"/>
    <dgm:cxn modelId="{ADA75F7C-A399-4537-A7BD-E54C754E24F7}"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fr-ca"/>
        </a:p>
      </dgm:t>
    </dgm:pt>
    <dgm:pt modelId="{375C5A5E-5F04-4FE8-98F8-795867C18A18}" type="parTrans" cxnId="{7AD55EED-BD0E-4330-A8DD-25DA7F5833E2}">
      <dgm:prSet/>
      <dgm:spPr/>
      <dgm:t>
        <a:bodyPr/>
        <a:lstStyle/>
        <a:p>
          <a:endParaRPr lang="fr-ca"/>
        </a:p>
      </dgm:t>
    </dgm:pt>
    <dgm:pt modelId="{566C4A8F-CE66-4FF5-AF11-6C385F74A275}">
      <dgm:prSet/>
      <dgm:spPr>
        <a:solidFill>
          <a:srgbClr val="002060"/>
        </a:solidFill>
      </dgm:spPr>
      <dgm:t>
        <a:bodyPr/>
        <a:lstStyle/>
        <a:p>
          <a:pPr algn="ctr" rtl="0"/>
          <a:r>
            <a:rPr lang="fr-ca" b="0" i="0" u="none" baseline="0"/>
            <a:t>Violence et harcèlement</a:t>
          </a:r>
        </a:p>
      </dgm:t>
    </dgm:pt>
    <dgm:pt modelId="{E74B8A5E-78D9-4E5B-86E1-203DE271581F}" type="sibTrans" cxnId="{7AD55EED-BD0E-4330-A8DD-25DA7F5833E2}">
      <dgm:prSet/>
      <dgm:spPr/>
      <dgm:t>
        <a:bodyPr/>
        <a:lstStyle/>
        <a:p>
          <a:endParaRPr lang="fr-ca"/>
        </a:p>
      </dgm:t>
    </dgm:pt>
    <dgm:pt modelId="{B29F90F6-921F-42B9-A496-5D121F61821E}" type="parTrans" cxnId="{62EE2E66-E064-49FF-90A8-ACDFA350B5B2}">
      <dgm:prSet/>
      <dgm:spPr/>
      <dgm:t>
        <a:bodyPr/>
        <a:lstStyle/>
        <a:p>
          <a:endParaRPr lang="fr-ca"/>
        </a:p>
      </dgm:t>
    </dgm:pt>
    <dgm:pt modelId="{9AC77E87-FC4D-4F04-889B-73358514DC0D}">
      <dgm:prSet/>
      <dgm:spPr/>
      <dgm:t>
        <a:bodyPr/>
        <a:lstStyle/>
        <a:p>
          <a:pPr algn="ctr" rtl="0"/>
          <a:r>
            <a:rPr lang="fr-ca" b="0" i="0" u="none" baseline="0"/>
            <a:t>Comités et communication</a:t>
          </a:r>
        </a:p>
      </dgm:t>
    </dgm:pt>
    <dgm:pt modelId="{8FBB852D-32B7-4273-9DE3-951F1CFE69EC}" type="parTrans" cxnId="{DAFBEA0E-6DBB-49AB-BF2D-71B21B589646}">
      <dgm:prSet/>
      <dgm:spPr/>
      <dgm:t>
        <a:bodyPr/>
        <a:lstStyle/>
        <a:p>
          <a:endParaRPr lang="fr-ca"/>
        </a:p>
      </dgm:t>
    </dgm:pt>
    <dgm:pt modelId="{C2F0E5C9-2943-4A9B-872F-ECF6B159E9F4}">
      <dgm:prSet/>
      <dgm:spPr/>
      <dgm:t>
        <a:bodyPr/>
        <a:lstStyle/>
        <a:p>
          <a:endParaRPr lang="fr-ca"/>
        </a:p>
      </dgm:t>
    </dgm:pt>
    <dgm:pt modelId="{1A62CB6F-38D7-44F2-AFAB-0C4382E3DA24}" type="sibTrans" cxnId="{DAFBEA0E-6DBB-49AB-BF2D-71B21B589646}">
      <dgm:prSet/>
      <dgm:spPr/>
      <dgm:t>
        <a:bodyPr/>
        <a:lstStyle/>
        <a:p>
          <a:endParaRPr lang="fr-ca"/>
        </a:p>
      </dgm:t>
    </dgm:pt>
    <dgm:pt modelId="{3A77AB9A-DF29-465E-A0A5-D4FA3D0C537F}" type="sibTrans" cxnId="{62EE2E66-E064-49FF-90A8-ACDFA350B5B2}">
      <dgm:prSet/>
      <dgm:spPr/>
      <dgm:t>
        <a:bodyPr/>
        <a:lstStyle/>
        <a:p>
          <a:endParaRPr lang="fr-ca"/>
        </a:p>
      </dgm:t>
    </dgm:pt>
    <dgm:pt modelId="{D6614DDC-66DE-4E26-A0E6-8B5D4F611437}" type="pres">
      <dgm:prSet presAssocID="{08F627ED-A304-4697-8C44-18E45D3D2B1A}" presName="Name0" presStyleCnt="0">
        <dgm:presLayoutVars>
          <dgm:chMax/>
          <dgm:chPref/>
          <dgm:animLvl val="lvl"/>
        </dgm:presLayoutVars>
      </dgm:prSet>
      <dgm:spPr/>
    </dgm:pt>
    <dgm:pt modelId="{273D056E-7BB8-45A0-9CBC-C415035D0E2D}" type="pres">
      <dgm:prSet presAssocID="{566C4A8F-CE66-4FF5-AF11-6C385F74A275}" presName="composite" presStyleCnt="0"/>
      <dgm:spPr/>
    </dgm:pt>
    <dgm:pt modelId="{E8D3A329-3E35-4D86-9EBC-D0301C231131}" type="pres">
      <dgm:prSet presAssocID="{566C4A8F-CE66-4FF5-AF11-6C385F74A275}" presName="Parent1" presStyleLbl="alignNode1" presStyleIdx="0" presStyleCnt="2">
        <dgm:presLayoutVars>
          <dgm:chMax val="1"/>
          <dgm:chPref val="1"/>
          <dgm:bulletEnabled val="1"/>
        </dgm:presLayoutVars>
      </dgm:prSet>
      <dgm:spPr/>
    </dgm:pt>
    <dgm:pt modelId="{D7A3D4D3-4DD0-45DA-8FAB-009A84B709FF}" type="pres">
      <dgm:prSet presAssocID="{566C4A8F-CE66-4FF5-AF11-6C385F74A275}" presName="Childtext1" presStyleLbl="revTx" presStyleIdx="0" presStyleCnt="2">
        <dgm:presLayoutVars>
          <dgm:chMax val="0"/>
          <dgm:chPref val="0"/>
          <dgm:bulletEnabled/>
        </dgm:presLayoutVars>
      </dgm:prSet>
      <dgm:spPr/>
    </dgm:pt>
    <dgm:pt modelId="{C034BC15-F6DA-4E9C-9C16-0F8A17008536}" type="pres">
      <dgm:prSet presAssocID="{566C4A8F-CE66-4FF5-AF11-6C385F74A275}" presName="ConnectLine" presStyleLbl="sibTrans1D1" presStyleIdx="0" presStyleCnt="2"/>
      <dgm:spPr>
        <a:noFill/>
        <a:ln w="12700" cap="flat" cmpd="sng" algn="ctr">
          <a:solidFill>
            <a:schemeClr val="accent1">
              <a:hueOff val="0"/>
              <a:satOff val="0"/>
              <a:lumOff val="0"/>
              <a:alphaOff val="0"/>
            </a:schemeClr>
          </a:solidFill>
          <a:prstDash val="dash"/>
        </a:ln>
      </dgm:spPr>
    </dgm:pt>
    <dgm:pt modelId="{2A2813B6-E6AF-4B70-A160-09A74891E65D}" type="pres">
      <dgm:prSet presAssocID="{566C4A8F-CE66-4FF5-AF11-6C385F74A275}" presName="ConnectLineEnd" presStyleLbl="node1" presStyleIdx="0" presStyleCnt="2"/>
      <dgm:spPr/>
    </dgm:pt>
    <dgm:pt modelId="{E8BD8898-7180-4204-9132-E8BD4E08FE2D}" type="pres">
      <dgm:prSet presAssocID="{566C4A8F-CE66-4FF5-AF11-6C385F74A275}" presName="EmptyPane" presStyleCnt="0"/>
      <dgm:spPr/>
    </dgm:pt>
    <dgm:pt modelId="{E24BC609-633D-45D8-B3AE-E13367CB07E5}" type="pres">
      <dgm:prSet presAssocID="{E74B8A5E-78D9-4E5B-86E1-203DE271581F}" presName="spaceBetweenRectangles" presStyleLbl="fgAcc1" presStyleIdx="0" presStyleCnt="1"/>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1" presStyleCnt="2">
        <dgm:presLayoutVars>
          <dgm:chMax val="1"/>
          <dgm:chPref val="1"/>
          <dgm:bulletEnabled val="1"/>
        </dgm:presLayoutVars>
      </dgm:prSet>
      <dgm:spPr/>
    </dgm:pt>
    <dgm:pt modelId="{2E1F219F-885D-437D-9D95-1C496EBAD119}" type="pres">
      <dgm:prSet presAssocID="{9AC77E87-FC4D-4F04-889B-73358514DC0D}" presName="Childtext1" presStyleLbl="revTx" presStyleIdx="1" presStyleCnt="2">
        <dgm:presLayoutVars>
          <dgm:chMax val="0"/>
          <dgm:chPref val="0"/>
          <dgm:bulletEnabled/>
        </dgm:presLayoutVars>
      </dgm:prSet>
      <dgm:spPr/>
    </dgm:pt>
    <dgm:pt modelId="{8801BA21-B732-43C2-BD4E-EED526CA614C}" type="pres">
      <dgm:prSet presAssocID="{9AC77E87-FC4D-4F04-889B-73358514DC0D}" presName="ConnectLine" presStyleLbl="sibTrans1D1" presStyleIdx="1" presStyleCnt="2"/>
      <dgm:spPr>
        <a:noFill/>
        <a:ln w="12700" cap="flat" cmpd="sng" algn="ctr">
          <a:solidFill>
            <a:schemeClr val="accent1">
              <a:hueOff val="0"/>
              <a:satOff val="0"/>
              <a:lumOff val="0"/>
              <a:alphaOff val="0"/>
            </a:schemeClr>
          </a:solidFill>
          <a:prstDash val="dash"/>
        </a:ln>
      </dgm:spPr>
    </dgm:pt>
    <dgm:pt modelId="{ED3C7052-C7D3-4A48-8DD7-C35F83E9E14D}" type="pres">
      <dgm:prSet presAssocID="{9AC77E87-FC4D-4F04-889B-73358514DC0D}" presName="ConnectLineEnd" presStyleLbl="node1" presStyleIdx="1" presStyleCnt="2"/>
      <dgm:spPr/>
    </dgm:pt>
    <dgm:pt modelId="{E1638529-5025-4BCE-9448-174A6B1F9AFC}" type="pres">
      <dgm:prSet presAssocID="{9AC77E87-FC4D-4F04-889B-73358514DC0D}" presName="EmptyPane" presStyleCnt="0"/>
      <dgm:spPr/>
    </dgm:pt>
  </dgm:ptLst>
  <dgm:cxnLst>
    <dgm:cxn modelId="{DAFBEA0E-6DBB-49AB-BF2D-71B21B589646}" srcId="{9AC77E87-FC4D-4F04-889B-73358514DC0D}" destId="{C2F0E5C9-2943-4A9B-872F-ECF6B159E9F4}" srcOrd="0" destOrd="0" parTransId="{8FBB852D-32B7-4273-9DE3-951F1CFE69EC}" sibTransId="{1A62CB6F-38D7-44F2-AFAB-0C4382E3DA24}"/>
    <dgm:cxn modelId="{62EE2E66-E064-49FF-90A8-ACDFA350B5B2}" srcId="{08F627ED-A304-4697-8C44-18E45D3D2B1A}" destId="{9AC77E87-FC4D-4F04-889B-73358514DC0D}" srcOrd="1" destOrd="0" parTransId="{B29F90F6-921F-42B9-A496-5D121F61821E}" sibTransId="{3A77AB9A-DF29-465E-A0A5-D4FA3D0C537F}"/>
    <dgm:cxn modelId="{38C2F770-FEF5-406E-A99F-C0CAC86EF467}" type="presOf" srcId="{9AC77E87-FC4D-4F04-889B-73358514DC0D}" destId="{E38B2215-81DF-4D79-BB37-17C8C9F898E7}" srcOrd="0" destOrd="0" presId="urn:microsoft.com/office/officeart/2016/7/layout/HexagonTimeline"/>
    <dgm:cxn modelId="{944282A7-1052-42BE-9072-BB7FFCBE6B4E}" type="presOf" srcId="{566C4A8F-CE66-4FF5-AF11-6C385F74A275}" destId="{E8D3A329-3E35-4D86-9EBC-D0301C231131}" srcOrd="0" destOrd="0" presId="urn:microsoft.com/office/officeart/2016/7/layout/HexagonTimeline"/>
    <dgm:cxn modelId="{F12E18C4-29A8-418A-A245-63D966AAA2F1}" type="presOf" srcId="{C2F0E5C9-2943-4A9B-872F-ECF6B159E9F4}" destId="{2E1F219F-885D-437D-9D95-1C496EBAD119}" srcOrd="0" destOrd="0" presId="urn:microsoft.com/office/officeart/2016/7/layout/HexagonTimeline"/>
    <dgm:cxn modelId="{7D453CD1-5C6E-4B9E-9115-D30FC6830E25}" type="presOf" srcId="{08F627ED-A304-4697-8C44-18E45D3D2B1A}" destId="{D6614DDC-66DE-4E26-A0E6-8B5D4F611437}" srcOrd="0" destOrd="0" presId="urn:microsoft.com/office/officeart/2016/7/layout/HexagonTimeline"/>
    <dgm:cxn modelId="{7AD55EED-BD0E-4330-A8DD-25DA7F5833E2}" srcId="{08F627ED-A304-4697-8C44-18E45D3D2B1A}" destId="{566C4A8F-CE66-4FF5-AF11-6C385F74A275}" srcOrd="0" destOrd="0" parTransId="{375C5A5E-5F04-4FE8-98F8-795867C18A18}" sibTransId="{E74B8A5E-78D9-4E5B-86E1-203DE271581F}"/>
    <dgm:cxn modelId="{B3A1D759-A312-4D7C-9683-9D3821165193}" type="presParOf" srcId="{D6614DDC-66DE-4E26-A0E6-8B5D4F611437}" destId="{273D056E-7BB8-45A0-9CBC-C415035D0E2D}" srcOrd="0" destOrd="0" presId="urn:microsoft.com/office/officeart/2016/7/layout/HexagonTimeline"/>
    <dgm:cxn modelId="{122E8972-64C9-41F4-895E-A04E046A77AC}" type="presParOf" srcId="{273D056E-7BB8-45A0-9CBC-C415035D0E2D}" destId="{E8D3A329-3E35-4D86-9EBC-D0301C231131}" srcOrd="0" destOrd="0" presId="urn:microsoft.com/office/officeart/2016/7/layout/HexagonTimeline"/>
    <dgm:cxn modelId="{106659E9-7B26-4C6B-A074-0E280F897D3F}" type="presParOf" srcId="{273D056E-7BB8-45A0-9CBC-C415035D0E2D}" destId="{D7A3D4D3-4DD0-45DA-8FAB-009A84B709FF}" srcOrd="1" destOrd="0" presId="urn:microsoft.com/office/officeart/2016/7/layout/HexagonTimeline"/>
    <dgm:cxn modelId="{9C3A3DA9-7C00-439D-A982-E8915766BA02}" type="presParOf" srcId="{273D056E-7BB8-45A0-9CBC-C415035D0E2D}" destId="{C034BC15-F6DA-4E9C-9C16-0F8A17008536}" srcOrd="2" destOrd="0" presId="urn:microsoft.com/office/officeart/2016/7/layout/HexagonTimeline"/>
    <dgm:cxn modelId="{866644DC-E08E-4FAD-A979-10C21976773B}" type="presParOf" srcId="{273D056E-7BB8-45A0-9CBC-C415035D0E2D}" destId="{2A2813B6-E6AF-4B70-A160-09A74891E65D}" srcOrd="3" destOrd="0" presId="urn:microsoft.com/office/officeart/2016/7/layout/HexagonTimeline"/>
    <dgm:cxn modelId="{D646F3C9-7AD9-4C8B-BDC9-0E10F5CC8164}" type="presParOf" srcId="{273D056E-7BB8-45A0-9CBC-C415035D0E2D}" destId="{E8BD8898-7180-4204-9132-E8BD4E08FE2D}" srcOrd="4" destOrd="0" presId="urn:microsoft.com/office/officeart/2016/7/layout/HexagonTimeline"/>
    <dgm:cxn modelId="{A7831BBE-4A7E-4A7F-87E4-D9648D2E3214}" type="presParOf" srcId="{D6614DDC-66DE-4E26-A0E6-8B5D4F611437}" destId="{E24BC609-633D-45D8-B3AE-E13367CB07E5}" srcOrd="1" destOrd="0" presId="urn:microsoft.com/office/officeart/2016/7/layout/HexagonTimeline"/>
    <dgm:cxn modelId="{95A54A9B-02EA-4A52-9A4A-8C7E99B358EF}" type="presParOf" srcId="{D6614DDC-66DE-4E26-A0E6-8B5D4F611437}" destId="{258D101A-CA89-4BD3-9BA0-F95214FF0550}" srcOrd="2" destOrd="0" presId="urn:microsoft.com/office/officeart/2016/7/layout/HexagonTimeline"/>
    <dgm:cxn modelId="{5BD290F4-3725-499A-9155-B11E38E02B60}" type="presParOf" srcId="{258D101A-CA89-4BD3-9BA0-F95214FF0550}" destId="{E38B2215-81DF-4D79-BB37-17C8C9F898E7}" srcOrd="0" destOrd="0" presId="urn:microsoft.com/office/officeart/2016/7/layout/HexagonTimeline"/>
    <dgm:cxn modelId="{0019E1DA-7A47-4953-B200-406BF2CEB87A}" type="presParOf" srcId="{258D101A-CA89-4BD3-9BA0-F95214FF0550}" destId="{2E1F219F-885D-437D-9D95-1C496EBAD119}" srcOrd="1" destOrd="0" presId="urn:microsoft.com/office/officeart/2016/7/layout/HexagonTimeline"/>
    <dgm:cxn modelId="{1D2A0445-CBF1-463B-8968-4C2851F423CD}" type="presParOf" srcId="{258D101A-CA89-4BD3-9BA0-F95214FF0550}" destId="{8801BA21-B732-43C2-BD4E-EED526CA614C}" srcOrd="2" destOrd="0" presId="urn:microsoft.com/office/officeart/2016/7/layout/HexagonTimeline"/>
    <dgm:cxn modelId="{87EC0FD7-7B0F-4680-B8C6-0CAB5C418BC2}" type="presParOf" srcId="{258D101A-CA89-4BD3-9BA0-F95214FF0550}" destId="{ED3C7052-C7D3-4A48-8DD7-C35F83E9E14D}" srcOrd="3" destOrd="0" presId="urn:microsoft.com/office/officeart/2016/7/layout/HexagonTimeline"/>
    <dgm:cxn modelId="{ADA75F7C-A399-4537-A7BD-E54C754E24F7}"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3A329-3E35-4D86-9EBC-D0301C231131}">
      <dsp:nvSpPr>
        <dsp:cNvPr id="0" name=""/>
        <dsp:cNvSpPr/>
      </dsp:nvSpPr>
      <dsp:spPr>
        <a:xfrm>
          <a:off x="470290" y="1604214"/>
          <a:ext cx="2418636" cy="437513"/>
        </a:xfrm>
        <a:prstGeom prst="homePlate">
          <a:avLst>
            <a:gd name="adj" fmla="val 40000"/>
          </a:avLst>
        </a:prstGeom>
        <a:solidFill>
          <a:schemeClr val="accent2"/>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577850" rtl="0">
            <a:lnSpc>
              <a:spcPct val="90000"/>
            </a:lnSpc>
            <a:spcBef>
              <a:spcPct val="0"/>
            </a:spcBef>
            <a:spcAft>
              <a:spcPct val="35000"/>
            </a:spcAft>
            <a:buNone/>
          </a:pPr>
          <a:r>
            <a:rPr lang="fr-ca" sz="1300" b="0" i="0" u="none" kern="1200" baseline="0"/>
            <a:t>Violence et harcèlement</a:t>
          </a:r>
        </a:p>
      </dsp:txBody>
      <dsp:txXfrm>
        <a:off x="470290" y="1604214"/>
        <a:ext cx="2331133" cy="437513"/>
      </dsp:txXfrm>
    </dsp:sp>
    <dsp:sp modelId="{D7A3D4D3-4DD0-45DA-8FAB-009A84B709FF}">
      <dsp:nvSpPr>
        <dsp:cNvPr id="0" name=""/>
        <dsp:cNvSpPr/>
      </dsp:nvSpPr>
      <dsp:spPr>
        <a:xfrm>
          <a:off x="0" y="0"/>
          <a:ext cx="3359217" cy="1166701"/>
        </a:xfrm>
        <a:prstGeom prst="rect">
          <a:avLst/>
        </a:prstGeom>
        <a:noFill/>
        <a:ln>
          <a:noFill/>
        </a:ln>
        <a:effectLst/>
      </dsp:spPr>
      <dsp:style>
        <a:lnRef idx="0">
          <a:scrgbClr r="0" g="0" b="0"/>
        </a:lnRef>
        <a:fillRef idx="0">
          <a:scrgbClr r="0" g="0" b="0"/>
        </a:fillRef>
        <a:effectRef idx="0">
          <a:scrgbClr r="0" g="0" b="0"/>
        </a:effectRef>
        <a:fontRef idx="minor"/>
      </dsp:style>
    </dsp:sp>
    <dsp:sp modelId="{E24BC609-633D-45D8-B3AE-E13367CB07E5}">
      <dsp:nvSpPr>
        <dsp:cNvPr id="0" name=""/>
        <dsp:cNvSpPr/>
      </dsp:nvSpPr>
      <dsp:spPr>
        <a:xfrm>
          <a:off x="2888926" y="1822971"/>
          <a:ext cx="940580" cy="0"/>
        </a:xfrm>
        <a:custGeom>
          <a:avLst/>
          <a:gdLst/>
          <a:ahLst/>
          <a:cxnLst/>
          <a:rect l="0" t="0" r="0" b="0"/>
          <a:pathLst>
            <a:path>
              <a:moveTo>
                <a:pt x="0" y="0"/>
              </a:moveTo>
              <a:lnTo>
                <a:pt x="94058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34BC15-F6DA-4E9C-9C16-0F8A17008536}">
      <dsp:nvSpPr>
        <dsp:cNvPr id="0" name=""/>
        <dsp:cNvSpPr/>
      </dsp:nvSpPr>
      <dsp:spPr>
        <a:xfrm>
          <a:off x="1679608"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A2813B6-E6AF-4B70-A160-09A74891E65D}">
      <dsp:nvSpPr>
        <dsp:cNvPr id="0" name=""/>
        <dsp:cNvSpPr/>
      </dsp:nvSpPr>
      <dsp:spPr>
        <a:xfrm>
          <a:off x="1643149"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3829507" y="1604214"/>
          <a:ext cx="2418636"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577850" rtl="0">
            <a:lnSpc>
              <a:spcPct val="90000"/>
            </a:lnSpc>
            <a:spcBef>
              <a:spcPct val="0"/>
            </a:spcBef>
            <a:spcAft>
              <a:spcPct val="35000"/>
            </a:spcAft>
            <a:buNone/>
          </a:pPr>
          <a:r>
            <a:rPr lang="fr-ca" sz="1300" b="0" i="0" u="none" kern="1200" baseline="0"/>
            <a:t>Comités et communication</a:t>
          </a:r>
        </a:p>
      </dsp:txBody>
      <dsp:txXfrm rot="10800000">
        <a:off x="3917010" y="1604214"/>
        <a:ext cx="2331133" cy="437513"/>
      </dsp:txXfrm>
    </dsp:sp>
    <dsp:sp modelId="{2E1F219F-885D-437D-9D95-1C496EBAD119}">
      <dsp:nvSpPr>
        <dsp:cNvPr id="0" name=""/>
        <dsp:cNvSpPr/>
      </dsp:nvSpPr>
      <dsp:spPr>
        <a:xfrm>
          <a:off x="3359217" y="2479240"/>
          <a:ext cx="3359217"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5570" rIns="0" bIns="115570" numCol="1" spcCol="1270" anchor="t" anchorCtr="1">
          <a:noAutofit/>
        </a:bodyPr>
        <a:lstStyle/>
        <a:p>
          <a:pPr marL="0" lvl="0" indent="0" algn="ctr" defTabSz="577850">
            <a:lnSpc>
              <a:spcPct val="90000"/>
            </a:lnSpc>
            <a:spcBef>
              <a:spcPct val="0"/>
            </a:spcBef>
            <a:spcAft>
              <a:spcPct val="35000"/>
            </a:spcAft>
            <a:buNone/>
          </a:pPr>
          <a:endParaRPr lang="fr-ca" sz="1300" kern="1200"/>
        </a:p>
      </dsp:txBody>
      <dsp:txXfrm>
        <a:off x="3359217" y="2479240"/>
        <a:ext cx="3359217" cy="1166701"/>
      </dsp:txXfrm>
    </dsp:sp>
    <dsp:sp modelId="{8801BA21-B732-43C2-BD4E-EED526CA614C}">
      <dsp:nvSpPr>
        <dsp:cNvPr id="0" name=""/>
        <dsp:cNvSpPr/>
      </dsp:nvSpPr>
      <dsp:spPr>
        <a:xfrm>
          <a:off x="5038825"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002366"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3A329-3E35-4D86-9EBC-D0301C231131}">
      <dsp:nvSpPr>
        <dsp:cNvPr id="0" name=""/>
        <dsp:cNvSpPr/>
      </dsp:nvSpPr>
      <dsp:spPr>
        <a:xfrm>
          <a:off x="470290" y="1604214"/>
          <a:ext cx="2418636" cy="437513"/>
        </a:xfrm>
        <a:prstGeom prst="homePlate">
          <a:avLst>
            <a:gd name="adj" fmla="val 40000"/>
          </a:avLst>
        </a:prstGeom>
        <a:solidFill>
          <a:srgbClr val="002060"/>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577850" rtl="0">
            <a:lnSpc>
              <a:spcPct val="90000"/>
            </a:lnSpc>
            <a:spcBef>
              <a:spcPct val="0"/>
            </a:spcBef>
            <a:spcAft>
              <a:spcPct val="35000"/>
            </a:spcAft>
            <a:buNone/>
          </a:pPr>
          <a:r>
            <a:rPr lang="fr-ca" sz="1300" b="0" i="0" u="none" kern="1200" baseline="0"/>
            <a:t>Violence et harcèlement</a:t>
          </a:r>
        </a:p>
      </dsp:txBody>
      <dsp:txXfrm>
        <a:off x="470290" y="1604214"/>
        <a:ext cx="2331133" cy="437513"/>
      </dsp:txXfrm>
    </dsp:sp>
    <dsp:sp modelId="{D7A3D4D3-4DD0-45DA-8FAB-009A84B709FF}">
      <dsp:nvSpPr>
        <dsp:cNvPr id="0" name=""/>
        <dsp:cNvSpPr/>
      </dsp:nvSpPr>
      <dsp:spPr>
        <a:xfrm>
          <a:off x="0" y="0"/>
          <a:ext cx="3359217" cy="1166701"/>
        </a:xfrm>
        <a:prstGeom prst="rect">
          <a:avLst/>
        </a:prstGeom>
        <a:noFill/>
        <a:ln>
          <a:noFill/>
        </a:ln>
        <a:effectLst/>
      </dsp:spPr>
      <dsp:style>
        <a:lnRef idx="0">
          <a:scrgbClr r="0" g="0" b="0"/>
        </a:lnRef>
        <a:fillRef idx="0">
          <a:scrgbClr r="0" g="0" b="0"/>
        </a:fillRef>
        <a:effectRef idx="0">
          <a:scrgbClr r="0" g="0" b="0"/>
        </a:effectRef>
        <a:fontRef idx="minor"/>
      </dsp:style>
    </dsp:sp>
    <dsp:sp modelId="{E24BC609-633D-45D8-B3AE-E13367CB07E5}">
      <dsp:nvSpPr>
        <dsp:cNvPr id="0" name=""/>
        <dsp:cNvSpPr/>
      </dsp:nvSpPr>
      <dsp:spPr>
        <a:xfrm>
          <a:off x="2888926" y="1822971"/>
          <a:ext cx="940580" cy="0"/>
        </a:xfrm>
        <a:custGeom>
          <a:avLst/>
          <a:gdLst/>
          <a:ahLst/>
          <a:cxnLst/>
          <a:rect l="0" t="0" r="0" b="0"/>
          <a:pathLst>
            <a:path>
              <a:moveTo>
                <a:pt x="0" y="0"/>
              </a:moveTo>
              <a:lnTo>
                <a:pt x="94058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34BC15-F6DA-4E9C-9C16-0F8A17008536}">
      <dsp:nvSpPr>
        <dsp:cNvPr id="0" name=""/>
        <dsp:cNvSpPr/>
      </dsp:nvSpPr>
      <dsp:spPr>
        <a:xfrm>
          <a:off x="1679608"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A2813B6-E6AF-4B70-A160-09A74891E65D}">
      <dsp:nvSpPr>
        <dsp:cNvPr id="0" name=""/>
        <dsp:cNvSpPr/>
      </dsp:nvSpPr>
      <dsp:spPr>
        <a:xfrm>
          <a:off x="1643149"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3829507" y="1604214"/>
          <a:ext cx="2418636"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577850" rtl="0">
            <a:lnSpc>
              <a:spcPct val="90000"/>
            </a:lnSpc>
            <a:spcBef>
              <a:spcPct val="0"/>
            </a:spcBef>
            <a:spcAft>
              <a:spcPct val="35000"/>
            </a:spcAft>
            <a:buNone/>
          </a:pPr>
          <a:r>
            <a:rPr lang="fr-ca" sz="1300" b="0" i="0" u="none" kern="1200" baseline="0"/>
            <a:t>Comités et communication</a:t>
          </a:r>
        </a:p>
      </dsp:txBody>
      <dsp:txXfrm rot="10800000">
        <a:off x="3917010" y="1604214"/>
        <a:ext cx="2331133" cy="437513"/>
      </dsp:txXfrm>
    </dsp:sp>
    <dsp:sp modelId="{2E1F219F-885D-437D-9D95-1C496EBAD119}">
      <dsp:nvSpPr>
        <dsp:cNvPr id="0" name=""/>
        <dsp:cNvSpPr/>
      </dsp:nvSpPr>
      <dsp:spPr>
        <a:xfrm>
          <a:off x="3359217" y="2479240"/>
          <a:ext cx="3359217"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5570" rIns="0" bIns="115570" numCol="1" spcCol="1270" anchor="t" anchorCtr="1">
          <a:noAutofit/>
        </a:bodyPr>
        <a:lstStyle/>
        <a:p>
          <a:pPr marL="0" lvl="0" indent="0" algn="ctr" defTabSz="577850">
            <a:lnSpc>
              <a:spcPct val="90000"/>
            </a:lnSpc>
            <a:spcBef>
              <a:spcPct val="0"/>
            </a:spcBef>
            <a:spcAft>
              <a:spcPct val="35000"/>
            </a:spcAft>
            <a:buNone/>
          </a:pPr>
          <a:endParaRPr lang="fr-ca" sz="1300" kern="1200"/>
        </a:p>
      </dsp:txBody>
      <dsp:txXfrm>
        <a:off x="3359217" y="2479240"/>
        <a:ext cx="3359217" cy="1166701"/>
      </dsp:txXfrm>
    </dsp:sp>
    <dsp:sp modelId="{8801BA21-B732-43C2-BD4E-EED526CA614C}">
      <dsp:nvSpPr>
        <dsp:cNvPr id="0" name=""/>
        <dsp:cNvSpPr/>
      </dsp:nvSpPr>
      <dsp:spPr>
        <a:xfrm>
          <a:off x="5038825"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002366"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3A329-3E35-4D86-9EBC-D0301C231131}">
      <dsp:nvSpPr>
        <dsp:cNvPr id="0" name=""/>
        <dsp:cNvSpPr/>
      </dsp:nvSpPr>
      <dsp:spPr>
        <a:xfrm>
          <a:off x="470290" y="1604214"/>
          <a:ext cx="2418636" cy="437513"/>
        </a:xfrm>
        <a:prstGeom prst="homePlate">
          <a:avLst>
            <a:gd name="adj" fmla="val 40000"/>
          </a:avLst>
        </a:prstGeom>
        <a:solidFill>
          <a:srgbClr val="002060"/>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577850" rtl="0">
            <a:lnSpc>
              <a:spcPct val="90000"/>
            </a:lnSpc>
            <a:spcBef>
              <a:spcPct val="0"/>
            </a:spcBef>
            <a:spcAft>
              <a:spcPct val="35000"/>
            </a:spcAft>
            <a:buNone/>
          </a:pPr>
          <a:r>
            <a:rPr lang="fr-ca" sz="1300" b="0" i="0" u="none" kern="1200" baseline="0"/>
            <a:t>Violence et harcèlement</a:t>
          </a:r>
        </a:p>
      </dsp:txBody>
      <dsp:txXfrm>
        <a:off x="470290" y="1604214"/>
        <a:ext cx="2331133" cy="437513"/>
      </dsp:txXfrm>
    </dsp:sp>
    <dsp:sp modelId="{D7A3D4D3-4DD0-45DA-8FAB-009A84B709FF}">
      <dsp:nvSpPr>
        <dsp:cNvPr id="0" name=""/>
        <dsp:cNvSpPr/>
      </dsp:nvSpPr>
      <dsp:spPr>
        <a:xfrm>
          <a:off x="0" y="0"/>
          <a:ext cx="3359217" cy="1166701"/>
        </a:xfrm>
        <a:prstGeom prst="rect">
          <a:avLst/>
        </a:prstGeom>
        <a:noFill/>
        <a:ln>
          <a:noFill/>
        </a:ln>
        <a:effectLst/>
      </dsp:spPr>
      <dsp:style>
        <a:lnRef idx="0">
          <a:scrgbClr r="0" g="0" b="0"/>
        </a:lnRef>
        <a:fillRef idx="0">
          <a:scrgbClr r="0" g="0" b="0"/>
        </a:fillRef>
        <a:effectRef idx="0">
          <a:scrgbClr r="0" g="0" b="0"/>
        </a:effectRef>
        <a:fontRef idx="minor"/>
      </dsp:style>
    </dsp:sp>
    <dsp:sp modelId="{E24BC609-633D-45D8-B3AE-E13367CB07E5}">
      <dsp:nvSpPr>
        <dsp:cNvPr id="0" name=""/>
        <dsp:cNvSpPr/>
      </dsp:nvSpPr>
      <dsp:spPr>
        <a:xfrm>
          <a:off x="2888926" y="1822971"/>
          <a:ext cx="940580" cy="0"/>
        </a:xfrm>
        <a:custGeom>
          <a:avLst/>
          <a:gdLst/>
          <a:ahLst/>
          <a:cxnLst/>
          <a:rect l="0" t="0" r="0" b="0"/>
          <a:pathLst>
            <a:path>
              <a:moveTo>
                <a:pt x="0" y="0"/>
              </a:moveTo>
              <a:lnTo>
                <a:pt x="940580"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34BC15-F6DA-4E9C-9C16-0F8A17008536}">
      <dsp:nvSpPr>
        <dsp:cNvPr id="0" name=""/>
        <dsp:cNvSpPr/>
      </dsp:nvSpPr>
      <dsp:spPr>
        <a:xfrm>
          <a:off x="1679608"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A2813B6-E6AF-4B70-A160-09A74891E65D}">
      <dsp:nvSpPr>
        <dsp:cNvPr id="0" name=""/>
        <dsp:cNvSpPr/>
      </dsp:nvSpPr>
      <dsp:spPr>
        <a:xfrm>
          <a:off x="1643149"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3829507" y="1604214"/>
          <a:ext cx="2418636"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577850" rtl="0">
            <a:lnSpc>
              <a:spcPct val="90000"/>
            </a:lnSpc>
            <a:spcBef>
              <a:spcPct val="0"/>
            </a:spcBef>
            <a:spcAft>
              <a:spcPct val="35000"/>
            </a:spcAft>
            <a:buNone/>
          </a:pPr>
          <a:r>
            <a:rPr lang="fr-ca" sz="1300" b="0" i="0" u="none" kern="1200" baseline="0"/>
            <a:t>Comités et communication</a:t>
          </a:r>
        </a:p>
      </dsp:txBody>
      <dsp:txXfrm rot="10800000">
        <a:off x="3917010" y="1604214"/>
        <a:ext cx="2331133" cy="437513"/>
      </dsp:txXfrm>
    </dsp:sp>
    <dsp:sp modelId="{2E1F219F-885D-437D-9D95-1C496EBAD119}">
      <dsp:nvSpPr>
        <dsp:cNvPr id="0" name=""/>
        <dsp:cNvSpPr/>
      </dsp:nvSpPr>
      <dsp:spPr>
        <a:xfrm>
          <a:off x="3359217" y="2479240"/>
          <a:ext cx="3359217"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5570" rIns="0" bIns="115570" numCol="1" spcCol="1270" anchor="t" anchorCtr="1">
          <a:noAutofit/>
        </a:bodyPr>
        <a:lstStyle/>
        <a:p>
          <a:pPr marL="0" lvl="0" indent="0" algn="ctr" defTabSz="577850">
            <a:lnSpc>
              <a:spcPct val="90000"/>
            </a:lnSpc>
            <a:spcBef>
              <a:spcPct val="0"/>
            </a:spcBef>
            <a:spcAft>
              <a:spcPct val="35000"/>
            </a:spcAft>
            <a:buNone/>
          </a:pPr>
          <a:endParaRPr lang="fr-ca" sz="1300" kern="1200"/>
        </a:p>
      </dsp:txBody>
      <dsp:txXfrm>
        <a:off x="3359217" y="2479240"/>
        <a:ext cx="3359217" cy="1166701"/>
      </dsp:txXfrm>
    </dsp:sp>
    <dsp:sp modelId="{8801BA21-B732-43C2-BD4E-EED526CA614C}">
      <dsp:nvSpPr>
        <dsp:cNvPr id="0" name=""/>
        <dsp:cNvSpPr/>
      </dsp:nvSpPr>
      <dsp:spPr>
        <a:xfrm>
          <a:off x="5038825"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002366"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4523B-1DDD-467D-AE48-F897D6365007}" type="datetimeFigureOut">
              <a:rPr lang="en-CA" smtClean="0"/>
              <a:t>2022-03-25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E0D87A-7415-47A9-AFC9-3D569E38A719}" type="slidenum">
              <a:rPr lang="en-CA" smtClean="0"/>
              <a:t>‹#›</a:t>
            </a:fld>
            <a:endParaRPr lang="en-CA"/>
          </a:p>
        </p:txBody>
      </p:sp>
    </p:spTree>
    <p:extLst>
      <p:ext uri="{BB962C8B-B14F-4D97-AF65-F5344CB8AC3E}">
        <p14:creationId xmlns:p14="http://schemas.microsoft.com/office/powerpoint/2010/main" val="1806459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E0D87A-7415-47A9-AFC9-3D569E38A719}" type="slidenum">
              <a:rPr lang="en-CA" smtClean="0"/>
              <a:t>4</a:t>
            </a:fld>
            <a:endParaRPr lang="en-CA"/>
          </a:p>
        </p:txBody>
      </p:sp>
    </p:spTree>
    <p:extLst>
      <p:ext uri="{BB962C8B-B14F-4D97-AF65-F5344CB8AC3E}">
        <p14:creationId xmlns:p14="http://schemas.microsoft.com/office/powerpoint/2010/main" val="279314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E0D87A-7415-47A9-AFC9-3D569E38A719}" type="slidenum">
              <a:rPr lang="en-CA" smtClean="0"/>
              <a:t>8</a:t>
            </a:fld>
            <a:endParaRPr lang="en-CA"/>
          </a:p>
        </p:txBody>
      </p:sp>
    </p:spTree>
    <p:extLst>
      <p:ext uri="{BB962C8B-B14F-4D97-AF65-F5344CB8AC3E}">
        <p14:creationId xmlns:p14="http://schemas.microsoft.com/office/powerpoint/2010/main" val="1896561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0D87A-7415-47A9-AFC9-3D569E38A71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9640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0D87A-7415-47A9-AFC9-3D569E38A71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967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0D87A-7415-47A9-AFC9-3D569E38A71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4439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CE0D87A-7415-47A9-AFC9-3D569E38A719}" type="slidenum">
              <a:rPr lang="en-CA" smtClean="0"/>
              <a:t>14</a:t>
            </a:fld>
            <a:endParaRPr lang="en-CA"/>
          </a:p>
        </p:txBody>
      </p:sp>
    </p:spTree>
    <p:extLst>
      <p:ext uri="{BB962C8B-B14F-4D97-AF65-F5344CB8AC3E}">
        <p14:creationId xmlns:p14="http://schemas.microsoft.com/office/powerpoint/2010/main" val="4235992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9781CC-D4EE-4893-8ED9-2ECD8A77FB3D}"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2963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a:p>
        </p:txBody>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flipH="1">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ct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3/25/2022</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4777010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3/25/2022</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71931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58953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3/25/2022</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476548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03966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10631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07981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12696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3/25/2022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513693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t>3/25/2022</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0627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116724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78322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5467" y="2127978"/>
            <a:ext cx="9585011" cy="987095"/>
          </a:xfrm>
          <a:prstGeom prst="rect">
            <a:avLst/>
          </a:prstGeom>
        </p:spPr>
        <p:txBody>
          <a:bodyPr anchor="t"/>
          <a:lstStyle>
            <a:lvl1pPr algn="ctr">
              <a:defRPr sz="6600" b="0" cap="none" baseline="0">
                <a:solidFill>
                  <a:schemeClr val="tx2"/>
                </a:solidFill>
              </a:defRPr>
            </a:lvl1pPr>
          </a:lstStyle>
          <a:p>
            <a:r>
              <a:rPr lang="en-US" dirty="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336714" y="3104964"/>
            <a:ext cx="5512513"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336715" y="4155922"/>
            <a:ext cx="4148667" cy="2931033"/>
          </a:xfrm>
          <a:prstGeom prst="rect">
            <a:avLst/>
          </a:prstGeom>
        </p:spPr>
      </p:pic>
      <p:sp>
        <p:nvSpPr>
          <p:cNvPr id="13" name="Slide Number Placeholder 5"/>
          <p:cNvSpPr>
            <a:spLocks noGrp="1"/>
          </p:cNvSpPr>
          <p:nvPr>
            <p:ph type="sldNum" sz="quarter" idx="12"/>
          </p:nvPr>
        </p:nvSpPr>
        <p:spPr>
          <a:xfrm>
            <a:off x="8737600" y="6356351"/>
            <a:ext cx="28448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11659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9283025" y="563605"/>
            <a:ext cx="29083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 name="Freeform 14"/>
          <p:cNvSpPr>
            <a:spLocks/>
          </p:cNvSpPr>
          <p:nvPr userDrawn="1"/>
        </p:nvSpPr>
        <p:spPr bwMode="auto">
          <a:xfrm>
            <a:off x="9105225" y="563605"/>
            <a:ext cx="368300"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 name="Freeform 13"/>
          <p:cNvSpPr>
            <a:spLocks/>
          </p:cNvSpPr>
          <p:nvPr userDrawn="1"/>
        </p:nvSpPr>
        <p:spPr bwMode="auto">
          <a:xfrm>
            <a:off x="-677" y="563605"/>
            <a:ext cx="9309101"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 name="Title 1"/>
          <p:cNvSpPr>
            <a:spLocks noGrp="1"/>
          </p:cNvSpPr>
          <p:nvPr>
            <p:ph type="ctrTitle" hasCustomPrompt="1"/>
          </p:nvPr>
        </p:nvSpPr>
        <p:spPr>
          <a:xfrm>
            <a:off x="1103445" y="2060849"/>
            <a:ext cx="10270067" cy="613891"/>
          </a:xfrm>
          <a:prstGeom prst="rect">
            <a:avLst/>
          </a:prstGeom>
        </p:spPr>
        <p:txBody>
          <a:bodyPr/>
          <a:lstStyle>
            <a:lvl1pPr algn="l">
              <a:defRPr sz="36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1103446" y="2708920"/>
            <a:ext cx="10273141" cy="720080"/>
          </a:xfrm>
          <a:prstGeom prst="rect">
            <a:avLst/>
          </a:prstGeom>
        </p:spPr>
        <p:txBody>
          <a:bodyPr/>
          <a:lstStyle>
            <a:lvl1pPr marL="0" indent="0">
              <a:buNone/>
              <a:defRPr sz="2400">
                <a:solidFill>
                  <a:schemeClr val="accent3"/>
                </a:solidFill>
              </a:defRPr>
            </a:lvl1pPr>
          </a:lstStyle>
          <a:p>
            <a:pPr lvl="0"/>
            <a:r>
              <a:rPr lang="en-US" dirty="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034" y="911006"/>
            <a:ext cx="5687644"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6493" y="806229"/>
            <a:ext cx="2094235" cy="484291"/>
          </a:xfrm>
          <a:prstGeom prst="rect">
            <a:avLst/>
          </a:prstGeom>
        </p:spPr>
      </p:pic>
      <p:sp>
        <p:nvSpPr>
          <p:cNvPr id="21" name="Slide Number Placeholder 5"/>
          <p:cNvSpPr>
            <a:spLocks noGrp="1"/>
          </p:cNvSpPr>
          <p:nvPr>
            <p:ph type="sldNum" sz="quarter" idx="12"/>
          </p:nvPr>
        </p:nvSpPr>
        <p:spPr>
          <a:xfrm>
            <a:off x="8737600" y="6356351"/>
            <a:ext cx="28448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241419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1140647730"/>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16" name="Title 1"/>
          <p:cNvSpPr>
            <a:spLocks noGrp="1"/>
          </p:cNvSpPr>
          <p:nvPr>
            <p:ph type="title" hasCustomPrompt="1"/>
          </p:nvPr>
        </p:nvSpPr>
        <p:spPr>
          <a:xfrm>
            <a:off x="2434641" y="4617626"/>
            <a:ext cx="7309764" cy="467559"/>
          </a:xfrm>
          <a:prstGeom prst="rect">
            <a:avLst/>
          </a:prstGeom>
        </p:spPr>
        <p:txBody>
          <a:bodyPr anchor="t"/>
          <a:lstStyle>
            <a:lvl1pPr algn="l">
              <a:defRPr sz="1800" b="1" baseline="0">
                <a:solidFill>
                  <a:schemeClr val="tx2"/>
                </a:solidFill>
              </a:defRPr>
            </a:lvl1pPr>
          </a:lstStyle>
          <a:p>
            <a:r>
              <a:rPr lang="en-US" dirty="0"/>
              <a:t>Photo Caption</a:t>
            </a:r>
            <a:endParaRPr lang="en-CA" dirty="0"/>
          </a:p>
        </p:txBody>
      </p:sp>
      <p:sp>
        <p:nvSpPr>
          <p:cNvPr id="17" name="Picture Placeholder 2"/>
          <p:cNvSpPr>
            <a:spLocks noGrp="1"/>
          </p:cNvSpPr>
          <p:nvPr>
            <p:ph type="pic" idx="1" hasCustomPrompt="1"/>
          </p:nvPr>
        </p:nvSpPr>
        <p:spPr>
          <a:xfrm>
            <a:off x="2429205" y="1196752"/>
            <a:ext cx="73152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
        <p:nvSpPr>
          <p:cNvPr id="19" name="Rectangle 18"/>
          <p:cNvSpPr/>
          <p:nvPr userDrawn="1"/>
        </p:nvSpPr>
        <p:spPr>
          <a:xfrm>
            <a:off x="2429206" y="4617133"/>
            <a:ext cx="6095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33428153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12192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Tree>
    <p:extLst>
      <p:ext uri="{BB962C8B-B14F-4D97-AF65-F5344CB8AC3E}">
        <p14:creationId xmlns:p14="http://schemas.microsoft.com/office/powerpoint/2010/main" val="2834567442"/>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6223590" y="841785"/>
            <a:ext cx="5968409"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
        <p:nvSpPr>
          <p:cNvPr id="4" name="Text Placeholder 5"/>
          <p:cNvSpPr>
            <a:spLocks noGrp="1"/>
          </p:cNvSpPr>
          <p:nvPr>
            <p:ph type="body" sz="quarter" idx="11" hasCustomPrompt="1"/>
          </p:nvPr>
        </p:nvSpPr>
        <p:spPr>
          <a:xfrm>
            <a:off x="0" y="841784"/>
            <a:ext cx="5982587"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add text</a:t>
            </a:r>
            <a:endParaRPr lang="en-CA" dirty="0"/>
          </a:p>
        </p:txBody>
      </p:sp>
      <p:sp>
        <p:nvSpPr>
          <p:cNvPr id="5" name="Picture Placeholder 3"/>
          <p:cNvSpPr>
            <a:spLocks noGrp="1"/>
          </p:cNvSpPr>
          <p:nvPr>
            <p:ph type="pic" sz="quarter" idx="12" hasCustomPrompt="1"/>
          </p:nvPr>
        </p:nvSpPr>
        <p:spPr>
          <a:xfrm>
            <a:off x="245731" y="3413534"/>
            <a:ext cx="5736856" cy="2571750"/>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6" name="Picture Placeholder 7"/>
          <p:cNvSpPr>
            <a:spLocks noGrp="1"/>
          </p:cNvSpPr>
          <p:nvPr>
            <p:ph type="pic" sz="quarter" idx="13" hasCustomPrompt="1"/>
          </p:nvPr>
        </p:nvSpPr>
        <p:spPr>
          <a:xfrm>
            <a:off x="6223592" y="4637498"/>
            <a:ext cx="2895445" cy="1347787"/>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7" name="Picture Placeholder 7"/>
          <p:cNvSpPr>
            <a:spLocks noGrp="1"/>
          </p:cNvSpPr>
          <p:nvPr>
            <p:ph type="pic" sz="quarter" idx="14" hasCustomPrompt="1"/>
          </p:nvPr>
        </p:nvSpPr>
        <p:spPr>
          <a:xfrm>
            <a:off x="9360040" y="4637498"/>
            <a:ext cx="2831961" cy="1347787"/>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9" name="Rectangle 8"/>
          <p:cNvSpPr/>
          <p:nvPr userDrawn="1"/>
        </p:nvSpPr>
        <p:spPr>
          <a:xfrm>
            <a:off x="5982587" y="4637498"/>
            <a:ext cx="241004"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0" name="Rectangle 9"/>
          <p:cNvSpPr/>
          <p:nvPr userDrawn="1"/>
        </p:nvSpPr>
        <p:spPr>
          <a:xfrm>
            <a:off x="5982587" y="841785"/>
            <a:ext cx="241004"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1" name="Rectangle 10"/>
          <p:cNvSpPr/>
          <p:nvPr userDrawn="1"/>
        </p:nvSpPr>
        <p:spPr>
          <a:xfrm>
            <a:off x="4727" y="3413534"/>
            <a:ext cx="241004"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3" name="Slide Number Placeholder 5"/>
          <p:cNvSpPr>
            <a:spLocks noGrp="1"/>
          </p:cNvSpPr>
          <p:nvPr>
            <p:ph type="sldNum" sz="quarter" idx="15"/>
          </p:nvPr>
        </p:nvSpPr>
        <p:spPr>
          <a:xfrm>
            <a:off x="8737600" y="6356351"/>
            <a:ext cx="2844800" cy="365125"/>
          </a:xfrm>
        </p:spPr>
        <p:txBody>
          <a:bodyPr/>
          <a:lstStyle/>
          <a:p>
            <a:fld id="{32D4B517-E49B-41B6-9DBC-23634E0F1CDC}" type="slidenum">
              <a:rPr lang="en-CA" smtClean="0"/>
              <a:t>‹#›</a:t>
            </a:fld>
            <a:endParaRPr lang="en-CA"/>
          </a:p>
        </p:txBody>
      </p:sp>
      <p:sp>
        <p:nvSpPr>
          <p:cNvPr id="8" name="Rectangle 7"/>
          <p:cNvSpPr/>
          <p:nvPr userDrawn="1"/>
        </p:nvSpPr>
        <p:spPr>
          <a:xfrm>
            <a:off x="9119037" y="4637496"/>
            <a:ext cx="241004"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1648495028"/>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72171164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a:p>
        </p:txBody>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a:p>
        </p:txBody>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flipH="1">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flipH="1">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3/25/2022</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60607143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88568" y="728700"/>
            <a:ext cx="2304256" cy="3046988"/>
          </a:xfrm>
          <a:prstGeom prst="rect">
            <a:avLst/>
          </a:prstGeom>
          <a:noFill/>
        </p:spPr>
        <p:txBody>
          <a:bodyPr wrap="square" rtlCol="0">
            <a:spAutoFit/>
          </a:bodyPr>
          <a:lstStyle/>
          <a:p>
            <a:r>
              <a:rPr lang="en-CA" sz="1200" dirty="0"/>
              <a:t>This is</a:t>
            </a:r>
            <a:r>
              <a:rPr lang="en-CA" sz="1200" baseline="0" dirty="0"/>
              <a:t> the sample</a:t>
            </a:r>
            <a:br>
              <a:rPr lang="en-CA" sz="1200" baseline="0" dirty="0"/>
            </a:br>
            <a:r>
              <a:rPr lang="en-CA" sz="1200" baseline="0" dirty="0"/>
              <a:t>icon page.</a:t>
            </a:r>
          </a:p>
          <a:p>
            <a:endParaRPr lang="en-CA" sz="1200" dirty="0"/>
          </a:p>
          <a:p>
            <a:r>
              <a:rPr lang="en-CA" sz="1200" dirty="0"/>
              <a:t>It features a </a:t>
            </a:r>
            <a:br>
              <a:rPr lang="en-CA" sz="1200" baseline="0" dirty="0"/>
            </a:br>
            <a:r>
              <a:rPr lang="en-CA" sz="1200" baseline="0" dirty="0"/>
              <a:t>selection of symbols</a:t>
            </a:r>
            <a:br>
              <a:rPr lang="en-CA" sz="1200" baseline="0" dirty="0"/>
            </a:br>
            <a:r>
              <a:rPr lang="en-CA" sz="1200" baseline="0" dirty="0"/>
              <a:t>for use in your presentation.</a:t>
            </a:r>
          </a:p>
          <a:p>
            <a:endParaRPr lang="en-CA" sz="1200" baseline="0" dirty="0"/>
          </a:p>
          <a:p>
            <a:r>
              <a:rPr lang="en-CA" sz="1200" baseline="0" dirty="0"/>
              <a:t>To use a particular symbol, simply go to the </a:t>
            </a:r>
            <a:r>
              <a:rPr lang="en-CA" sz="1200" b="1" baseline="0" dirty="0"/>
              <a:t>(1) View </a:t>
            </a:r>
            <a:r>
              <a:rPr lang="en-CA" sz="1200" baseline="0" dirty="0"/>
              <a:t>Tab and select </a:t>
            </a:r>
            <a:r>
              <a:rPr lang="en-CA" sz="1200" b="1" baseline="0" dirty="0"/>
              <a:t>Slide Master (2)</a:t>
            </a:r>
            <a:r>
              <a:rPr lang="en-CA" sz="1200" baseline="0" dirty="0"/>
              <a:t>. Navigate to the last layout and select the icon(s) you would like to use. Copy them, return to </a:t>
            </a:r>
            <a:r>
              <a:rPr lang="en-CA" sz="1200" b="1" baseline="0" dirty="0"/>
              <a:t>(3) Normal</a:t>
            </a:r>
            <a:r>
              <a:rPr lang="en-CA" sz="1200" baseline="0" dirty="0"/>
              <a:t> view and paste them on the correct slide. Change the colour by choosing a new shape fill if you wish.</a:t>
            </a:r>
            <a:endParaRPr lang="en-CA" sz="1200" dirty="0"/>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414" y="5090395"/>
            <a:ext cx="9940377" cy="1124008"/>
          </a:xfrm>
          <a:prstGeom prst="rect">
            <a:avLst/>
          </a:prstGeom>
        </p:spPr>
      </p:pic>
      <p:grpSp>
        <p:nvGrpSpPr>
          <p:cNvPr id="338" name="Group 337"/>
          <p:cNvGrpSpPr/>
          <p:nvPr userDrawn="1"/>
        </p:nvGrpSpPr>
        <p:grpSpPr>
          <a:xfrm>
            <a:off x="7135575" y="5109415"/>
            <a:ext cx="543951"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sz="1800" b="1" dirty="0">
                  <a:solidFill>
                    <a:schemeClr val="bg2"/>
                  </a:solidFill>
                </a:rPr>
                <a:t>1</a:t>
              </a:r>
            </a:p>
          </p:txBody>
        </p:sp>
      </p:grpSp>
      <p:grpSp>
        <p:nvGrpSpPr>
          <p:cNvPr id="341" name="Group 340"/>
          <p:cNvGrpSpPr/>
          <p:nvPr userDrawn="1"/>
        </p:nvGrpSpPr>
        <p:grpSpPr>
          <a:xfrm>
            <a:off x="3266170" y="5437287"/>
            <a:ext cx="543951"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sz="1800" b="1" dirty="0">
                  <a:solidFill>
                    <a:schemeClr val="bg2"/>
                  </a:solidFill>
                </a:rPr>
                <a:t>2</a:t>
              </a:r>
            </a:p>
          </p:txBody>
        </p:sp>
      </p:grpSp>
      <p:grpSp>
        <p:nvGrpSpPr>
          <p:cNvPr id="344" name="Group 343"/>
          <p:cNvGrpSpPr/>
          <p:nvPr userDrawn="1"/>
        </p:nvGrpSpPr>
        <p:grpSpPr>
          <a:xfrm>
            <a:off x="497563" y="5821806"/>
            <a:ext cx="543951"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sz="1800" b="1" dirty="0">
                  <a:solidFill>
                    <a:schemeClr val="bg2"/>
                  </a:solidFill>
                </a:rPr>
                <a:t>3</a:t>
              </a:r>
            </a:p>
          </p:txBody>
        </p:sp>
      </p:grpSp>
      <p:sp>
        <p:nvSpPr>
          <p:cNvPr id="14" name="Freeform 5"/>
          <p:cNvSpPr>
            <a:spLocks/>
          </p:cNvSpPr>
          <p:nvPr userDrawn="1"/>
        </p:nvSpPr>
        <p:spPr bwMode="auto">
          <a:xfrm>
            <a:off x="6432551" y="654051"/>
            <a:ext cx="442384"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5" name="Group 14"/>
          <p:cNvGrpSpPr/>
          <p:nvPr userDrawn="1"/>
        </p:nvGrpSpPr>
        <p:grpSpPr>
          <a:xfrm>
            <a:off x="8405285" y="2513013"/>
            <a:ext cx="370417"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8" name="Freeform 8"/>
          <p:cNvSpPr>
            <a:spLocks/>
          </p:cNvSpPr>
          <p:nvPr userDrawn="1"/>
        </p:nvSpPr>
        <p:spPr bwMode="auto">
          <a:xfrm>
            <a:off x="7143751" y="2949576"/>
            <a:ext cx="194733"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 name="Freeform 9"/>
          <p:cNvSpPr>
            <a:spLocks/>
          </p:cNvSpPr>
          <p:nvPr userDrawn="1"/>
        </p:nvSpPr>
        <p:spPr bwMode="auto">
          <a:xfrm>
            <a:off x="7065433" y="3125788"/>
            <a:ext cx="3556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 name="Freeform 10"/>
          <p:cNvSpPr>
            <a:spLocks/>
          </p:cNvSpPr>
          <p:nvPr userDrawn="1"/>
        </p:nvSpPr>
        <p:spPr bwMode="auto">
          <a:xfrm>
            <a:off x="7029451" y="2998789"/>
            <a:ext cx="423333"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 name="Freeform 11"/>
          <p:cNvSpPr>
            <a:spLocks noEditPoints="1"/>
          </p:cNvSpPr>
          <p:nvPr userDrawn="1"/>
        </p:nvSpPr>
        <p:spPr bwMode="auto">
          <a:xfrm>
            <a:off x="6989233" y="739775"/>
            <a:ext cx="43180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 name="Freeform 12"/>
          <p:cNvSpPr>
            <a:spLocks/>
          </p:cNvSpPr>
          <p:nvPr userDrawn="1"/>
        </p:nvSpPr>
        <p:spPr bwMode="auto">
          <a:xfrm>
            <a:off x="5659967" y="758825"/>
            <a:ext cx="575733"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 name="Freeform 13"/>
          <p:cNvSpPr>
            <a:spLocks noEditPoints="1"/>
          </p:cNvSpPr>
          <p:nvPr userDrawn="1"/>
        </p:nvSpPr>
        <p:spPr bwMode="auto">
          <a:xfrm>
            <a:off x="3898900" y="1303338"/>
            <a:ext cx="391584"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4" name="Group 23"/>
          <p:cNvGrpSpPr/>
          <p:nvPr userDrawn="1"/>
        </p:nvGrpSpPr>
        <p:grpSpPr>
          <a:xfrm>
            <a:off x="4599518" y="692150"/>
            <a:ext cx="884767"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32" name="Freeform 21"/>
          <p:cNvSpPr>
            <a:spLocks noEditPoints="1"/>
          </p:cNvSpPr>
          <p:nvPr userDrawn="1"/>
        </p:nvSpPr>
        <p:spPr bwMode="auto">
          <a:xfrm>
            <a:off x="7543801" y="2987675"/>
            <a:ext cx="469900"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3" name="Freeform 22"/>
          <p:cNvSpPr>
            <a:spLocks noEditPoints="1"/>
          </p:cNvSpPr>
          <p:nvPr userDrawn="1"/>
        </p:nvSpPr>
        <p:spPr bwMode="auto">
          <a:xfrm>
            <a:off x="5731934" y="2392364"/>
            <a:ext cx="596900"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34" name="Group 33"/>
          <p:cNvGrpSpPr/>
          <p:nvPr userDrawn="1"/>
        </p:nvGrpSpPr>
        <p:grpSpPr>
          <a:xfrm>
            <a:off x="8085667" y="1249364"/>
            <a:ext cx="514351"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38" name="Freeform 26"/>
          <p:cNvSpPr>
            <a:spLocks/>
          </p:cNvSpPr>
          <p:nvPr userDrawn="1"/>
        </p:nvSpPr>
        <p:spPr bwMode="auto">
          <a:xfrm>
            <a:off x="5710767" y="1782763"/>
            <a:ext cx="474133"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39" name="Group 38"/>
          <p:cNvGrpSpPr/>
          <p:nvPr userDrawn="1"/>
        </p:nvGrpSpPr>
        <p:grpSpPr>
          <a:xfrm>
            <a:off x="8151285" y="3044825"/>
            <a:ext cx="613833"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43" name="Group 42"/>
          <p:cNvGrpSpPr/>
          <p:nvPr userDrawn="1"/>
        </p:nvGrpSpPr>
        <p:grpSpPr>
          <a:xfrm>
            <a:off x="6426201" y="1831976"/>
            <a:ext cx="582084"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59" name="Group 58"/>
          <p:cNvGrpSpPr/>
          <p:nvPr userDrawn="1"/>
        </p:nvGrpSpPr>
        <p:grpSpPr>
          <a:xfrm>
            <a:off x="7116234" y="1831976"/>
            <a:ext cx="599017"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75" name="Freeform 60"/>
          <p:cNvSpPr>
            <a:spLocks noEditPoints="1"/>
          </p:cNvSpPr>
          <p:nvPr userDrawn="1"/>
        </p:nvSpPr>
        <p:spPr bwMode="auto">
          <a:xfrm>
            <a:off x="7493000" y="966788"/>
            <a:ext cx="287867"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6" name="Freeform 61"/>
          <p:cNvSpPr>
            <a:spLocks noEditPoints="1"/>
          </p:cNvSpPr>
          <p:nvPr userDrawn="1"/>
        </p:nvSpPr>
        <p:spPr bwMode="auto">
          <a:xfrm>
            <a:off x="7353301" y="1319213"/>
            <a:ext cx="402167"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7" name="Freeform 62"/>
          <p:cNvSpPr>
            <a:spLocks/>
          </p:cNvSpPr>
          <p:nvPr userDrawn="1"/>
        </p:nvSpPr>
        <p:spPr bwMode="auto">
          <a:xfrm>
            <a:off x="5437717" y="1295400"/>
            <a:ext cx="3556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78" name="Oval 63"/>
          <p:cNvSpPr>
            <a:spLocks noChangeArrowheads="1"/>
          </p:cNvSpPr>
          <p:nvPr userDrawn="1"/>
        </p:nvSpPr>
        <p:spPr bwMode="auto">
          <a:xfrm>
            <a:off x="5545667" y="1589089"/>
            <a:ext cx="118533"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79" name="Group 78"/>
          <p:cNvGrpSpPr/>
          <p:nvPr userDrawn="1"/>
        </p:nvGrpSpPr>
        <p:grpSpPr>
          <a:xfrm>
            <a:off x="3712634" y="1724025"/>
            <a:ext cx="433917"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84" name="Group 83"/>
          <p:cNvGrpSpPr/>
          <p:nvPr userDrawn="1"/>
        </p:nvGrpSpPr>
        <p:grpSpPr>
          <a:xfrm>
            <a:off x="4258733" y="1724026"/>
            <a:ext cx="340784"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89" name="Group 88"/>
          <p:cNvGrpSpPr/>
          <p:nvPr userDrawn="1"/>
        </p:nvGrpSpPr>
        <p:grpSpPr>
          <a:xfrm>
            <a:off x="8240184" y="1743075"/>
            <a:ext cx="626533"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98" name="Freeform 80"/>
          <p:cNvSpPr>
            <a:spLocks/>
          </p:cNvSpPr>
          <p:nvPr userDrawn="1"/>
        </p:nvSpPr>
        <p:spPr bwMode="auto">
          <a:xfrm>
            <a:off x="8528051" y="754063"/>
            <a:ext cx="366184"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99" name="Group 98"/>
          <p:cNvGrpSpPr/>
          <p:nvPr userDrawn="1"/>
        </p:nvGrpSpPr>
        <p:grpSpPr>
          <a:xfrm>
            <a:off x="6608234" y="2465389"/>
            <a:ext cx="607484"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08" name="Freeform 89"/>
          <p:cNvSpPr>
            <a:spLocks noEditPoints="1"/>
          </p:cNvSpPr>
          <p:nvPr userDrawn="1"/>
        </p:nvSpPr>
        <p:spPr bwMode="auto">
          <a:xfrm>
            <a:off x="6813551" y="1287464"/>
            <a:ext cx="3556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09" name="Freeform 92"/>
          <p:cNvSpPr>
            <a:spLocks/>
          </p:cNvSpPr>
          <p:nvPr userDrawn="1"/>
        </p:nvSpPr>
        <p:spPr bwMode="auto">
          <a:xfrm>
            <a:off x="6015567" y="977901"/>
            <a:ext cx="520700"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0" name="Freeform 93"/>
          <p:cNvSpPr>
            <a:spLocks/>
          </p:cNvSpPr>
          <p:nvPr userDrawn="1"/>
        </p:nvSpPr>
        <p:spPr bwMode="auto">
          <a:xfrm>
            <a:off x="3852334" y="2655888"/>
            <a:ext cx="524933"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1" name="Freeform 94"/>
          <p:cNvSpPr>
            <a:spLocks noEditPoints="1"/>
          </p:cNvSpPr>
          <p:nvPr userDrawn="1"/>
        </p:nvSpPr>
        <p:spPr bwMode="auto">
          <a:xfrm>
            <a:off x="2611968" y="1349376"/>
            <a:ext cx="309033"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12" name="Group 111"/>
          <p:cNvGrpSpPr/>
          <p:nvPr userDrawn="1"/>
        </p:nvGrpSpPr>
        <p:grpSpPr>
          <a:xfrm>
            <a:off x="7909984" y="708026"/>
            <a:ext cx="484717"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16" name="Group 115"/>
          <p:cNvGrpSpPr/>
          <p:nvPr userDrawn="1"/>
        </p:nvGrpSpPr>
        <p:grpSpPr>
          <a:xfrm>
            <a:off x="4542367" y="1298575"/>
            <a:ext cx="704851"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20" name="Group 119"/>
          <p:cNvGrpSpPr/>
          <p:nvPr userDrawn="1"/>
        </p:nvGrpSpPr>
        <p:grpSpPr>
          <a:xfrm>
            <a:off x="2849034" y="796926"/>
            <a:ext cx="683684"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24" name="Freeform 104"/>
          <p:cNvSpPr>
            <a:spLocks/>
          </p:cNvSpPr>
          <p:nvPr userDrawn="1"/>
        </p:nvSpPr>
        <p:spPr bwMode="auto">
          <a:xfrm>
            <a:off x="5789084" y="2867026"/>
            <a:ext cx="48260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5" name="Freeform 105"/>
          <p:cNvSpPr>
            <a:spLocks/>
          </p:cNvSpPr>
          <p:nvPr userDrawn="1"/>
        </p:nvSpPr>
        <p:spPr bwMode="auto">
          <a:xfrm>
            <a:off x="5124451" y="2578101"/>
            <a:ext cx="503767"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6" name="Freeform 106"/>
          <p:cNvSpPr>
            <a:spLocks noEditPoints="1"/>
          </p:cNvSpPr>
          <p:nvPr userDrawn="1"/>
        </p:nvSpPr>
        <p:spPr bwMode="auto">
          <a:xfrm>
            <a:off x="2561167" y="2184400"/>
            <a:ext cx="503767"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7" name="Freeform 107"/>
          <p:cNvSpPr>
            <a:spLocks noEditPoints="1"/>
          </p:cNvSpPr>
          <p:nvPr userDrawn="1"/>
        </p:nvSpPr>
        <p:spPr bwMode="auto">
          <a:xfrm>
            <a:off x="4883151" y="1847850"/>
            <a:ext cx="704851"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8" name="Freeform 108"/>
          <p:cNvSpPr>
            <a:spLocks/>
          </p:cNvSpPr>
          <p:nvPr userDrawn="1"/>
        </p:nvSpPr>
        <p:spPr bwMode="auto">
          <a:xfrm>
            <a:off x="2504017" y="1712913"/>
            <a:ext cx="7112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29" name="Freeform 109"/>
          <p:cNvSpPr>
            <a:spLocks noEditPoints="1"/>
          </p:cNvSpPr>
          <p:nvPr userDrawn="1"/>
        </p:nvSpPr>
        <p:spPr bwMode="auto">
          <a:xfrm>
            <a:off x="3708401" y="735014"/>
            <a:ext cx="664633"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30" name="Group 129"/>
          <p:cNvGrpSpPr/>
          <p:nvPr userDrawn="1"/>
        </p:nvGrpSpPr>
        <p:grpSpPr>
          <a:xfrm>
            <a:off x="4491567" y="2287589"/>
            <a:ext cx="493184"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34" name="Freeform 113"/>
          <p:cNvSpPr>
            <a:spLocks/>
          </p:cNvSpPr>
          <p:nvPr userDrawn="1"/>
        </p:nvSpPr>
        <p:spPr bwMode="auto">
          <a:xfrm>
            <a:off x="3234267" y="1492250"/>
            <a:ext cx="427567"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5" name="Freeform 114"/>
          <p:cNvSpPr>
            <a:spLocks/>
          </p:cNvSpPr>
          <p:nvPr userDrawn="1"/>
        </p:nvSpPr>
        <p:spPr bwMode="auto">
          <a:xfrm>
            <a:off x="7442201" y="2287588"/>
            <a:ext cx="776817"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6" name="Freeform 115"/>
          <p:cNvSpPr>
            <a:spLocks/>
          </p:cNvSpPr>
          <p:nvPr userDrawn="1"/>
        </p:nvSpPr>
        <p:spPr bwMode="auto">
          <a:xfrm>
            <a:off x="7281333" y="2613025"/>
            <a:ext cx="772584"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7" name="Freeform 116"/>
          <p:cNvSpPr>
            <a:spLocks/>
          </p:cNvSpPr>
          <p:nvPr userDrawn="1"/>
        </p:nvSpPr>
        <p:spPr bwMode="auto">
          <a:xfrm>
            <a:off x="6381752" y="2971801"/>
            <a:ext cx="461433"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8" name="Freeform 117"/>
          <p:cNvSpPr>
            <a:spLocks noEditPoints="1"/>
          </p:cNvSpPr>
          <p:nvPr userDrawn="1"/>
        </p:nvSpPr>
        <p:spPr bwMode="auto">
          <a:xfrm>
            <a:off x="3086101" y="2006601"/>
            <a:ext cx="436033"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39" name="Freeform 118"/>
          <p:cNvSpPr>
            <a:spLocks noEditPoints="1"/>
          </p:cNvSpPr>
          <p:nvPr userDrawn="1"/>
        </p:nvSpPr>
        <p:spPr bwMode="auto">
          <a:xfrm>
            <a:off x="3405718" y="2373314"/>
            <a:ext cx="226484"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0" name="Freeform 119"/>
          <p:cNvSpPr>
            <a:spLocks noEditPoints="1"/>
          </p:cNvSpPr>
          <p:nvPr userDrawn="1"/>
        </p:nvSpPr>
        <p:spPr bwMode="auto">
          <a:xfrm>
            <a:off x="2446867" y="3125789"/>
            <a:ext cx="859367"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1" name="Freeform 120"/>
          <p:cNvSpPr>
            <a:spLocks noEditPoints="1"/>
          </p:cNvSpPr>
          <p:nvPr userDrawn="1"/>
        </p:nvSpPr>
        <p:spPr bwMode="auto">
          <a:xfrm>
            <a:off x="4521201" y="3049588"/>
            <a:ext cx="783167"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2" name="Freeform 121"/>
          <p:cNvSpPr>
            <a:spLocks noEditPoints="1"/>
          </p:cNvSpPr>
          <p:nvPr userDrawn="1"/>
        </p:nvSpPr>
        <p:spPr bwMode="auto">
          <a:xfrm>
            <a:off x="7090834" y="3405189"/>
            <a:ext cx="499533"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3" name="Freeform 122"/>
          <p:cNvSpPr>
            <a:spLocks noEditPoints="1"/>
          </p:cNvSpPr>
          <p:nvPr userDrawn="1"/>
        </p:nvSpPr>
        <p:spPr bwMode="auto">
          <a:xfrm>
            <a:off x="7806267" y="3400425"/>
            <a:ext cx="499533"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44" name="Group 143"/>
          <p:cNvGrpSpPr/>
          <p:nvPr userDrawn="1"/>
        </p:nvGrpSpPr>
        <p:grpSpPr>
          <a:xfrm>
            <a:off x="9829801" y="2392363"/>
            <a:ext cx="207433"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47" name="Freeform 125"/>
          <p:cNvSpPr>
            <a:spLocks noEditPoints="1"/>
          </p:cNvSpPr>
          <p:nvPr userDrawn="1"/>
        </p:nvSpPr>
        <p:spPr bwMode="auto">
          <a:xfrm>
            <a:off x="3492500" y="3184526"/>
            <a:ext cx="586317"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8" name="Freeform 126"/>
          <p:cNvSpPr>
            <a:spLocks noEditPoints="1"/>
          </p:cNvSpPr>
          <p:nvPr userDrawn="1"/>
        </p:nvSpPr>
        <p:spPr bwMode="auto">
          <a:xfrm>
            <a:off x="9937752" y="1839914"/>
            <a:ext cx="258233"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49" name="Freeform 127"/>
          <p:cNvSpPr>
            <a:spLocks noEditPoints="1"/>
          </p:cNvSpPr>
          <p:nvPr userDrawn="1"/>
        </p:nvSpPr>
        <p:spPr bwMode="auto">
          <a:xfrm>
            <a:off x="2914651" y="3602038"/>
            <a:ext cx="541867"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50" name="Group 149"/>
          <p:cNvGrpSpPr/>
          <p:nvPr userDrawn="1"/>
        </p:nvGrpSpPr>
        <p:grpSpPr>
          <a:xfrm>
            <a:off x="9628718" y="2921000"/>
            <a:ext cx="474133"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57" name="Group 156"/>
          <p:cNvGrpSpPr/>
          <p:nvPr userDrawn="1"/>
        </p:nvGrpSpPr>
        <p:grpSpPr>
          <a:xfrm>
            <a:off x="2482852" y="2570163"/>
            <a:ext cx="704849"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61" name="Freeform 135"/>
          <p:cNvSpPr>
            <a:spLocks noEditPoints="1"/>
          </p:cNvSpPr>
          <p:nvPr userDrawn="1"/>
        </p:nvSpPr>
        <p:spPr bwMode="auto">
          <a:xfrm>
            <a:off x="3187700" y="2709863"/>
            <a:ext cx="516467"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2" name="Freeform 136"/>
          <p:cNvSpPr>
            <a:spLocks/>
          </p:cNvSpPr>
          <p:nvPr userDrawn="1"/>
        </p:nvSpPr>
        <p:spPr bwMode="auto">
          <a:xfrm>
            <a:off x="3543300"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3" name="Freeform 137"/>
          <p:cNvSpPr>
            <a:spLocks/>
          </p:cNvSpPr>
          <p:nvPr userDrawn="1"/>
        </p:nvSpPr>
        <p:spPr bwMode="auto">
          <a:xfrm>
            <a:off x="9685867" y="715964"/>
            <a:ext cx="516467"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4" name="Freeform 138"/>
          <p:cNvSpPr>
            <a:spLocks noEditPoints="1"/>
          </p:cNvSpPr>
          <p:nvPr userDrawn="1"/>
        </p:nvSpPr>
        <p:spPr bwMode="auto">
          <a:xfrm>
            <a:off x="5969000" y="1414464"/>
            <a:ext cx="628651"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65" name="Group 164"/>
          <p:cNvGrpSpPr/>
          <p:nvPr userDrawn="1"/>
        </p:nvGrpSpPr>
        <p:grpSpPr>
          <a:xfrm>
            <a:off x="3441700" y="4216400"/>
            <a:ext cx="719667"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70" name="Group 169"/>
          <p:cNvGrpSpPr/>
          <p:nvPr userDrawn="1"/>
        </p:nvGrpSpPr>
        <p:grpSpPr>
          <a:xfrm>
            <a:off x="4430184" y="4216400"/>
            <a:ext cx="719667"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75" name="Group 174"/>
          <p:cNvGrpSpPr/>
          <p:nvPr userDrawn="1"/>
        </p:nvGrpSpPr>
        <p:grpSpPr>
          <a:xfrm>
            <a:off x="9222317" y="4011614"/>
            <a:ext cx="582083"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78" name="Freeform 149"/>
          <p:cNvSpPr>
            <a:spLocks noEditPoints="1"/>
          </p:cNvSpPr>
          <p:nvPr userDrawn="1"/>
        </p:nvSpPr>
        <p:spPr bwMode="auto">
          <a:xfrm>
            <a:off x="10113434" y="4003676"/>
            <a:ext cx="395817"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79" name="Rectangle 150"/>
          <p:cNvSpPr>
            <a:spLocks noChangeArrowheads="1"/>
          </p:cNvSpPr>
          <p:nvPr userDrawn="1"/>
        </p:nvSpPr>
        <p:spPr bwMode="auto">
          <a:xfrm>
            <a:off x="10274300" y="4057651"/>
            <a:ext cx="12700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0" name="Rectangle 151"/>
          <p:cNvSpPr>
            <a:spLocks noChangeArrowheads="1"/>
          </p:cNvSpPr>
          <p:nvPr userDrawn="1"/>
        </p:nvSpPr>
        <p:spPr bwMode="auto">
          <a:xfrm>
            <a:off x="10164233" y="4114800"/>
            <a:ext cx="237067"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1" name="Rectangle 152"/>
          <p:cNvSpPr>
            <a:spLocks noChangeArrowheads="1"/>
          </p:cNvSpPr>
          <p:nvPr userDrawn="1"/>
        </p:nvSpPr>
        <p:spPr bwMode="auto">
          <a:xfrm>
            <a:off x="10164233" y="4170364"/>
            <a:ext cx="237067"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2" name="Freeform 153"/>
          <p:cNvSpPr>
            <a:spLocks/>
          </p:cNvSpPr>
          <p:nvPr userDrawn="1"/>
        </p:nvSpPr>
        <p:spPr bwMode="auto">
          <a:xfrm>
            <a:off x="10299701" y="4254500"/>
            <a:ext cx="165100"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3" name="Freeform 154"/>
          <p:cNvSpPr>
            <a:spLocks noEditPoints="1"/>
          </p:cNvSpPr>
          <p:nvPr userDrawn="1"/>
        </p:nvSpPr>
        <p:spPr bwMode="auto">
          <a:xfrm>
            <a:off x="11080751" y="3467101"/>
            <a:ext cx="747184"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4" name="Freeform 155"/>
          <p:cNvSpPr>
            <a:spLocks noEditPoints="1"/>
          </p:cNvSpPr>
          <p:nvPr userDrawn="1"/>
        </p:nvSpPr>
        <p:spPr bwMode="auto">
          <a:xfrm>
            <a:off x="11231034" y="2354263"/>
            <a:ext cx="726017"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5" name="Freeform 156"/>
          <p:cNvSpPr>
            <a:spLocks noEditPoints="1"/>
          </p:cNvSpPr>
          <p:nvPr userDrawn="1"/>
        </p:nvSpPr>
        <p:spPr bwMode="auto">
          <a:xfrm>
            <a:off x="2493434" y="4054476"/>
            <a:ext cx="690033"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6" name="Freeform 157"/>
          <p:cNvSpPr>
            <a:spLocks noEditPoints="1"/>
          </p:cNvSpPr>
          <p:nvPr userDrawn="1"/>
        </p:nvSpPr>
        <p:spPr bwMode="auto">
          <a:xfrm>
            <a:off x="6072718" y="3852863"/>
            <a:ext cx="658284"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87" name="Freeform 160"/>
          <p:cNvSpPr>
            <a:spLocks noEditPoints="1"/>
          </p:cNvSpPr>
          <p:nvPr userDrawn="1"/>
        </p:nvSpPr>
        <p:spPr bwMode="auto">
          <a:xfrm>
            <a:off x="5120217" y="3917951"/>
            <a:ext cx="730251"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88" name="Group 187"/>
          <p:cNvGrpSpPr/>
          <p:nvPr userDrawn="1"/>
        </p:nvGrpSpPr>
        <p:grpSpPr>
          <a:xfrm>
            <a:off x="10490200" y="673101"/>
            <a:ext cx="891117"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192" name="Freeform 164"/>
          <p:cNvSpPr>
            <a:spLocks noEditPoints="1"/>
          </p:cNvSpPr>
          <p:nvPr userDrawn="1"/>
        </p:nvSpPr>
        <p:spPr bwMode="auto">
          <a:xfrm>
            <a:off x="8640234" y="3473450"/>
            <a:ext cx="455084"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193" name="Group 192"/>
          <p:cNvGrpSpPr/>
          <p:nvPr userDrawn="1"/>
        </p:nvGrpSpPr>
        <p:grpSpPr>
          <a:xfrm>
            <a:off x="11374967" y="4313238"/>
            <a:ext cx="550333"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197" name="Group 196"/>
          <p:cNvGrpSpPr/>
          <p:nvPr userDrawn="1"/>
        </p:nvGrpSpPr>
        <p:grpSpPr>
          <a:xfrm>
            <a:off x="8276167" y="3949700"/>
            <a:ext cx="704851"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00" name="Freeform 170"/>
          <p:cNvSpPr>
            <a:spLocks noEditPoints="1"/>
          </p:cNvSpPr>
          <p:nvPr userDrawn="1"/>
        </p:nvSpPr>
        <p:spPr bwMode="auto">
          <a:xfrm>
            <a:off x="5882218" y="4157663"/>
            <a:ext cx="611717"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01" name="Group 200"/>
          <p:cNvGrpSpPr/>
          <p:nvPr userDrawn="1"/>
        </p:nvGrpSpPr>
        <p:grpSpPr>
          <a:xfrm>
            <a:off x="10947400" y="3883026"/>
            <a:ext cx="433917"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05" name="Group 204"/>
          <p:cNvGrpSpPr/>
          <p:nvPr userDrawn="1"/>
        </p:nvGrpSpPr>
        <p:grpSpPr>
          <a:xfrm>
            <a:off x="10073218" y="1314451"/>
            <a:ext cx="560916"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10" name="Freeform 178"/>
          <p:cNvSpPr>
            <a:spLocks noEditPoints="1"/>
          </p:cNvSpPr>
          <p:nvPr userDrawn="1"/>
        </p:nvSpPr>
        <p:spPr bwMode="auto">
          <a:xfrm>
            <a:off x="7626350" y="4003676"/>
            <a:ext cx="603251"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1" name="Oval 179"/>
          <p:cNvSpPr>
            <a:spLocks noChangeArrowheads="1"/>
          </p:cNvSpPr>
          <p:nvPr userDrawn="1"/>
        </p:nvSpPr>
        <p:spPr bwMode="auto">
          <a:xfrm>
            <a:off x="8136467" y="4254500"/>
            <a:ext cx="42333"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2" name="Freeform 180"/>
          <p:cNvSpPr>
            <a:spLocks noEditPoints="1"/>
          </p:cNvSpPr>
          <p:nvPr userDrawn="1"/>
        </p:nvSpPr>
        <p:spPr bwMode="auto">
          <a:xfrm>
            <a:off x="10149418" y="2349500"/>
            <a:ext cx="499533"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13" name="Group 212"/>
          <p:cNvGrpSpPr/>
          <p:nvPr userDrawn="1"/>
        </p:nvGrpSpPr>
        <p:grpSpPr>
          <a:xfrm>
            <a:off x="11309351" y="1017589"/>
            <a:ext cx="694267"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24" name="Freeform 191"/>
          <p:cNvSpPr>
            <a:spLocks/>
          </p:cNvSpPr>
          <p:nvPr userDrawn="1"/>
        </p:nvSpPr>
        <p:spPr bwMode="auto">
          <a:xfrm>
            <a:off x="4686301" y="3575051"/>
            <a:ext cx="556684"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5" name="Freeform 192"/>
          <p:cNvSpPr>
            <a:spLocks/>
          </p:cNvSpPr>
          <p:nvPr userDrawn="1"/>
        </p:nvSpPr>
        <p:spPr bwMode="auto">
          <a:xfrm>
            <a:off x="5325534" y="3257550"/>
            <a:ext cx="230717"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26" name="Group 225"/>
          <p:cNvGrpSpPr/>
          <p:nvPr userDrawn="1"/>
        </p:nvGrpSpPr>
        <p:grpSpPr>
          <a:xfrm>
            <a:off x="10310284" y="3551239"/>
            <a:ext cx="4572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30" name="Freeform 196"/>
          <p:cNvSpPr>
            <a:spLocks noEditPoints="1"/>
          </p:cNvSpPr>
          <p:nvPr userDrawn="1"/>
        </p:nvSpPr>
        <p:spPr bwMode="auto">
          <a:xfrm>
            <a:off x="11267018" y="1758950"/>
            <a:ext cx="690033"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1" name="Freeform 197"/>
          <p:cNvSpPr>
            <a:spLocks/>
          </p:cNvSpPr>
          <p:nvPr userDrawn="1"/>
        </p:nvSpPr>
        <p:spPr bwMode="auto">
          <a:xfrm>
            <a:off x="3704168" y="3644900"/>
            <a:ext cx="853017"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2" name="Freeform 198"/>
          <p:cNvSpPr>
            <a:spLocks/>
          </p:cNvSpPr>
          <p:nvPr userDrawn="1"/>
        </p:nvSpPr>
        <p:spPr bwMode="auto">
          <a:xfrm>
            <a:off x="3960285" y="3860800"/>
            <a:ext cx="319617"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33" name="Group 232"/>
          <p:cNvGrpSpPr/>
          <p:nvPr userDrawn="1"/>
        </p:nvGrpSpPr>
        <p:grpSpPr>
          <a:xfrm>
            <a:off x="5782734" y="3381376"/>
            <a:ext cx="649817"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36" name="Group 235"/>
          <p:cNvGrpSpPr/>
          <p:nvPr userDrawn="1"/>
        </p:nvGrpSpPr>
        <p:grpSpPr>
          <a:xfrm>
            <a:off x="10231967" y="2925764"/>
            <a:ext cx="808567"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42" name="Group 241"/>
          <p:cNvGrpSpPr/>
          <p:nvPr userDrawn="1"/>
        </p:nvGrpSpPr>
        <p:grpSpPr>
          <a:xfrm>
            <a:off x="10447867" y="1778000"/>
            <a:ext cx="632884"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45" name="Group 244"/>
          <p:cNvGrpSpPr/>
          <p:nvPr userDrawn="1"/>
        </p:nvGrpSpPr>
        <p:grpSpPr>
          <a:xfrm>
            <a:off x="8970434" y="1284289"/>
            <a:ext cx="783167"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50" name="Group 249"/>
          <p:cNvGrpSpPr/>
          <p:nvPr userDrawn="1"/>
        </p:nvGrpSpPr>
        <p:grpSpPr>
          <a:xfrm>
            <a:off x="6997701" y="3883026"/>
            <a:ext cx="412751"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58" name="Group 257"/>
          <p:cNvGrpSpPr/>
          <p:nvPr userDrawn="1"/>
        </p:nvGrpSpPr>
        <p:grpSpPr>
          <a:xfrm>
            <a:off x="6720418" y="4292601"/>
            <a:ext cx="294217"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61" name="Group 260"/>
          <p:cNvGrpSpPr/>
          <p:nvPr userDrawn="1"/>
        </p:nvGrpSpPr>
        <p:grpSpPr>
          <a:xfrm>
            <a:off x="9017000" y="1933576"/>
            <a:ext cx="546101"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
        <p:nvSpPr>
          <p:cNvPr id="269" name="Freeform 229"/>
          <p:cNvSpPr>
            <a:spLocks noEditPoints="1"/>
          </p:cNvSpPr>
          <p:nvPr userDrawn="1"/>
        </p:nvSpPr>
        <p:spPr bwMode="auto">
          <a:xfrm>
            <a:off x="9207500" y="3378201"/>
            <a:ext cx="603251"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nvGrpSpPr>
          <p:cNvPr id="270" name="Group 269"/>
          <p:cNvGrpSpPr/>
          <p:nvPr userDrawn="1"/>
        </p:nvGrpSpPr>
        <p:grpSpPr>
          <a:xfrm>
            <a:off x="8955617" y="2667001"/>
            <a:ext cx="556683"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grpSp>
        <p:nvGrpSpPr>
          <p:cNvPr id="274" name="Group 273"/>
          <p:cNvGrpSpPr/>
          <p:nvPr userDrawn="1"/>
        </p:nvGrpSpPr>
        <p:grpSpPr>
          <a:xfrm>
            <a:off x="8940801" y="781050"/>
            <a:ext cx="626535"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Tree>
    <p:extLst>
      <p:ext uri="{BB962C8B-B14F-4D97-AF65-F5344CB8AC3E}">
        <p14:creationId xmlns:p14="http://schemas.microsoft.com/office/powerpoint/2010/main" val="367321865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3/25/2022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ct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ct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3/25/2022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3/25/2022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3/25/2022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t>3/25/2022</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a:p>
        </p:txBody>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3/25/2022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transition/>
  <p:txStyles>
    <p:titleStyle>
      <a:lvl1pPr algn="l" defTabSz="914400" rtl="0" eaLnBrk="1" latinLnBrk="0" hangingPunct="1">
        <a:lnSpc>
          <a:spcPct val="90000"/>
        </a:lnSpc>
        <a:spcBef>
          <a:spcPct val="0"/>
        </a:spcBef>
        <a:buNone/>
        <a:defRPr lang="en-US" sz="4000" i="0" kern="1200" cap="none" spc="0" baseline="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ct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3/25/2022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45212178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0" name="Rectangle 69">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2" name="Rectangle 71">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pPr rtl="0"/>
            <a:r>
              <a:rPr lang="fr-ca" sz="4800" b="1" i="0" u="none" baseline="0" dirty="0"/>
              <a:t>Violence et Harc</a:t>
            </a:r>
            <a:r>
              <a:rPr lang="fr-CA" sz="4800" b="1" i="0" u="none" baseline="0" dirty="0"/>
              <a:t>è</a:t>
            </a:r>
            <a:r>
              <a:rPr lang="fr-ca" sz="4800" b="1" i="0" u="none" baseline="0" dirty="0"/>
              <a:t>lement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3906812"/>
            <a:ext cx="8652788" cy="457201"/>
          </a:xfrm>
        </p:spPr>
        <p:txBody>
          <a:bodyPr>
            <a:noAutofit/>
          </a:bodyPr>
          <a:lstStyle/>
          <a:p>
            <a:pPr rtl="0">
              <a:lnSpc>
                <a:spcPct val="100000"/>
              </a:lnSpc>
              <a:spcAft>
                <a:spcPts val="600"/>
              </a:spcAft>
            </a:pPr>
            <a:endParaRPr lang="fr-ca" sz="2000" dirty="0"/>
          </a:p>
          <a:p>
            <a:pPr rtl="0">
              <a:lnSpc>
                <a:spcPct val="100000"/>
              </a:lnSpc>
              <a:spcAft>
                <a:spcPts val="600"/>
              </a:spcAft>
            </a:pPr>
            <a:r>
              <a:rPr lang="fr-ca" sz="2000" b="0" i="0" u="none" baseline="0" dirty="0"/>
              <a:t>Andrea </a:t>
            </a:r>
            <a:r>
              <a:rPr lang="fr-ca" sz="2000" b="0" i="0" u="none" baseline="0" dirty="0" err="1"/>
              <a:t>Peart</a:t>
            </a:r>
            <a:endParaRPr lang="fr-ca" sz="2000" b="0" i="0" u="none" baseline="0" dirty="0"/>
          </a:p>
          <a:p>
            <a:pPr rtl="0">
              <a:lnSpc>
                <a:spcPct val="100000"/>
              </a:lnSpc>
              <a:spcAft>
                <a:spcPts val="600"/>
              </a:spcAft>
            </a:pPr>
            <a:r>
              <a:rPr lang="fr-ca" sz="2000" b="0" i="0" u="none" baseline="0" dirty="0"/>
              <a:t>Agente nationale de santé et de sécurité </a:t>
            </a:r>
          </a:p>
          <a:p>
            <a:pPr rtl="0">
              <a:lnSpc>
                <a:spcPct val="100000"/>
              </a:lnSpc>
              <a:spcAft>
                <a:spcPts val="600"/>
              </a:spcAft>
            </a:pPr>
            <a:r>
              <a:rPr lang="fr-ca" sz="2000" b="0" i="0" u="none" baseline="0" dirty="0"/>
              <a:t>AFPC-PSAC</a:t>
            </a:r>
          </a:p>
        </p:txBody>
      </p:sp>
      <p:sp>
        <p:nvSpPr>
          <p:cNvPr id="74" name="Rectangle 73">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60315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D0B058D2-4038-4B48-AAA6-C855B2CE6495}"/>
              </a:ext>
            </a:extLst>
          </p:cNvPr>
          <p:cNvPicPr>
            <a:picLocks noChangeAspect="1"/>
          </p:cNvPicPr>
          <p:nvPr/>
        </p:nvPicPr>
        <p:blipFill>
          <a:blip r:embed="rId3"/>
          <a:stretch>
            <a:fillRect/>
          </a:stretch>
        </p:blipFill>
        <p:spPr>
          <a:xfrm>
            <a:off x="3576947" y="386861"/>
            <a:ext cx="4701487" cy="6084277"/>
          </a:xfrm>
          <a:prstGeom prst="rect">
            <a:avLst/>
          </a:prstGeom>
        </p:spPr>
      </p:pic>
    </p:spTree>
    <p:extLst>
      <p:ext uri="{BB962C8B-B14F-4D97-AF65-F5344CB8AC3E}">
        <p14:creationId xmlns:p14="http://schemas.microsoft.com/office/powerpoint/2010/main" val="10909796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94681D-2A4C-4A8D-B9B5-31D440D03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C7E010-C712-408D-9787-0842AFC9F4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0503FCEF-A9BA-4991-9220-E36615FB8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14" name="Rectangle 13">
            <a:extLst>
              <a:ext uri="{FF2B5EF4-FFF2-40B4-BE49-F238E27FC236}">
                <a16:creationId xmlns:a16="http://schemas.microsoft.com/office/drawing/2014/main" id="{9664D085-C814-4D74-BCE0-2059F0DC04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A5539E-D8B4-4F5A-B46F-C304F5D7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10;&#10;Description automatically generated">
            <a:extLst>
              <a:ext uri="{FF2B5EF4-FFF2-40B4-BE49-F238E27FC236}">
                <a16:creationId xmlns:a16="http://schemas.microsoft.com/office/drawing/2014/main" id="{91554C7F-037B-4802-A2B2-862A57250FFE}"/>
              </a:ext>
            </a:extLst>
          </p:cNvPr>
          <p:cNvPicPr>
            <a:picLocks noChangeAspect="1"/>
          </p:cNvPicPr>
          <p:nvPr/>
        </p:nvPicPr>
        <p:blipFill>
          <a:blip r:embed="rId3"/>
          <a:stretch>
            <a:fillRect/>
          </a:stretch>
        </p:blipFill>
        <p:spPr>
          <a:xfrm>
            <a:off x="4299632" y="654688"/>
            <a:ext cx="3592736" cy="5548623"/>
          </a:xfrm>
          <a:prstGeom prst="rect">
            <a:avLst/>
          </a:prstGeom>
        </p:spPr>
      </p:pic>
    </p:spTree>
    <p:extLst>
      <p:ext uri="{BB962C8B-B14F-4D97-AF65-F5344CB8AC3E}">
        <p14:creationId xmlns:p14="http://schemas.microsoft.com/office/powerpoint/2010/main" val="115458074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620751" y="940770"/>
            <a:ext cx="6441786" cy="5423625"/>
          </a:xfrm>
        </p:spPr>
        <p:txBody>
          <a:bodyPr vert="horz" lIns="91440" tIns="45720" rIns="91440" bIns="45720" rtlCol="0" anchor="ctr">
            <a:noAutofit/>
          </a:bodyPr>
          <a:lstStyle/>
          <a:p>
            <a:pPr algn="l" rtl="0">
              <a:lnSpc>
                <a:spcPct val="83000"/>
              </a:lnSpc>
              <a:tabLst>
                <a:tab pos="358775" algn="l"/>
              </a:tabLst>
            </a:pPr>
            <a:r>
              <a:rPr lang="fr-ca" sz="2400" b="1" i="0" u="none" cap="all" spc="-100" baseline="0" dirty="0">
                <a:solidFill>
                  <a:schemeClr val="tx1"/>
                </a:solidFill>
              </a:rPr>
              <a:t>Responsabilités de l’employeur</a:t>
            </a:r>
            <a:br>
              <a:rPr lang="fr-ca" sz="2400" b="1" cap="all" spc="-100" dirty="0">
                <a:solidFill>
                  <a:schemeClr val="tx1"/>
                </a:solidFill>
              </a:rPr>
            </a:br>
            <a:r>
              <a:rPr lang="fr-ca" sz="2400" b="1" i="0" u="none" cap="all" spc="-100" baseline="0" dirty="0">
                <a:solidFill>
                  <a:schemeClr val="tx1"/>
                </a:solidFill>
              </a:rPr>
              <a:t>Violence et harcèlement</a:t>
            </a:r>
            <a:br>
              <a:rPr lang="fr-ca" sz="1900" b="1" spc="-100" dirty="0">
                <a:solidFill>
                  <a:schemeClr val="tx1"/>
                </a:solidFill>
              </a:rPr>
            </a:br>
            <a:br>
              <a:rPr lang="fr-ca" sz="1900" b="1" spc="-100" dirty="0">
                <a:solidFill>
                  <a:schemeClr val="tx1"/>
                </a:solidFill>
              </a:rPr>
            </a:br>
            <a:r>
              <a:rPr lang="fr-ca" sz="1900" b="0" i="0" u="none" spc="-100" baseline="0" dirty="0">
                <a:solidFill>
                  <a:schemeClr val="tx1"/>
                </a:solidFill>
              </a:rPr>
              <a:t>1. </a:t>
            </a:r>
            <a:r>
              <a:rPr lang="fr-ca" sz="1900" b="1" i="0" u="none" spc="-100" baseline="0" dirty="0">
                <a:solidFill>
                  <a:schemeClr val="tx1"/>
                </a:solidFill>
              </a:rPr>
              <a:t>Protéger les employés par la prévention</a:t>
            </a:r>
            <a:br>
              <a:rPr lang="fr-ca" sz="1900" spc="-100" dirty="0">
                <a:solidFill>
                  <a:schemeClr val="tx1"/>
                </a:solidFill>
              </a:rPr>
            </a:br>
            <a:r>
              <a:rPr lang="fr-ca" sz="1900" b="0" i="0" u="none" spc="-100" baseline="0" dirty="0">
                <a:solidFill>
                  <a:schemeClr val="tx1"/>
                </a:solidFill>
              </a:rPr>
              <a:t>	</a:t>
            </a:r>
            <a:br>
              <a:rPr lang="fr-ca" sz="1900" spc="-100" dirty="0">
                <a:solidFill>
                  <a:schemeClr val="tx1"/>
                </a:solidFill>
              </a:rPr>
            </a:br>
            <a:r>
              <a:rPr lang="fr-ca" sz="1900" b="0" i="0" u="none" spc="-100" baseline="0" dirty="0">
                <a:solidFill>
                  <a:schemeClr val="tx1"/>
                </a:solidFill>
              </a:rPr>
              <a:t>2. </a:t>
            </a:r>
            <a:r>
              <a:rPr lang="fr-ca" sz="1900" b="1" i="0" u="none" spc="-100" baseline="0" dirty="0">
                <a:solidFill>
                  <a:schemeClr val="tx1"/>
                </a:solidFill>
              </a:rPr>
              <a:t>Adopter et diffuser des politiques</a:t>
            </a:r>
            <a:r>
              <a:rPr lang="fr-ca" sz="1900" b="0" i="0" u="none" spc="-100" baseline="0" dirty="0">
                <a:solidFill>
                  <a:schemeClr val="tx1"/>
                </a:solidFill>
              </a:rPr>
              <a:t>, notamment en  dressant une liste d’enquêteurs possibles avec le comité d’orientation. </a:t>
            </a:r>
            <a:br>
              <a:rPr lang="fr-ca" sz="1900" spc="-100" dirty="0">
                <a:solidFill>
                  <a:schemeClr val="tx1"/>
                </a:solidFill>
              </a:rPr>
            </a:br>
            <a:br>
              <a:rPr lang="fr-ca" sz="1900" spc="-100" dirty="0">
                <a:solidFill>
                  <a:schemeClr val="tx1"/>
                </a:solidFill>
              </a:rPr>
            </a:br>
            <a:r>
              <a:rPr lang="fr-ca" sz="1900" b="0" i="0" u="none" spc="-100" baseline="0" dirty="0">
                <a:solidFill>
                  <a:schemeClr val="tx1"/>
                </a:solidFill>
              </a:rPr>
              <a:t>3. </a:t>
            </a:r>
            <a:r>
              <a:rPr kumimoji="0" lang="fr-ca" sz="1900" b="1" i="0" u="none" strike="noStrike" kern="1200" cap="none" spc="-100" normalizeH="0" baseline="0" dirty="0">
                <a:ln>
                  <a:noFill/>
                </a:ln>
                <a:solidFill>
                  <a:prstClr val="black"/>
                </a:solidFill>
                <a:effectLst/>
                <a:uLnTx/>
                <a:uFillTx/>
                <a:latin typeface="Avenir Next LT Pro Light" panose="02020404030301010803"/>
                <a:ea typeface="+mn-ea"/>
                <a:cs typeface="+mn-cs"/>
              </a:rPr>
              <a:t>Monter un plan à court et à long terme </a:t>
            </a:r>
            <a:r>
              <a:rPr kumimoji="0" lang="fr-ca" sz="1900" b="0" i="0" u="none" strike="noStrike" kern="1200" cap="none" spc="-100" normalizeH="0" baseline="0" dirty="0">
                <a:ln>
                  <a:noFill/>
                </a:ln>
                <a:solidFill>
                  <a:prstClr val="black"/>
                </a:solidFill>
                <a:effectLst/>
                <a:uLnTx/>
                <a:uFillTx/>
                <a:latin typeface="Avenir Next LT Pro Light" panose="02020404030301010803"/>
                <a:ea typeface="+mn-ea"/>
                <a:cs typeface="+mn-cs"/>
              </a:rPr>
              <a:t>pour </a:t>
            </a:r>
            <a:r>
              <a:rPr lang="fr-ca" sz="1900" b="0" i="0" u="none" spc="-100" baseline="0" dirty="0">
                <a:solidFill>
                  <a:prstClr val="black"/>
                </a:solidFill>
                <a:latin typeface="Avenir Next LT Pro Light" panose="02020404030301010803"/>
              </a:rPr>
              <a:t>la prévention de la violence et du harcèlement, </a:t>
            </a:r>
            <a:r>
              <a:rPr kumimoji="0" lang="fr-ca" sz="1900" b="0" i="0" u="none" strike="noStrike" kern="1200" cap="none" spc="-100" normalizeH="0" baseline="0" dirty="0">
                <a:ln>
                  <a:noFill/>
                </a:ln>
                <a:solidFill>
                  <a:prstClr val="black"/>
                </a:solidFill>
                <a:effectLst/>
                <a:uLnTx/>
                <a:uFillTx/>
                <a:latin typeface="Avenir Next LT Pro Light" panose="02020404030301010803"/>
                <a:ea typeface="+mn-ea"/>
                <a:cs typeface="+mn-cs"/>
              </a:rPr>
              <a:t>recevoir les avis (destinataire désigné), faciliter la conciliation et la mise en œuvre des recommandations de l’enquêteur</a:t>
            </a:r>
            <a:r>
              <a:rPr lang="fr-ca" sz="1900" b="0" i="0" u="none" spc="-100" baseline="0" dirty="0">
                <a:solidFill>
                  <a:prstClr val="black"/>
                </a:solidFill>
                <a:latin typeface="Avenir Next LT Pro Light" panose="02020404030301010803"/>
              </a:rPr>
              <a:t>. Il faut tenir compte des facteurs d’équité.</a:t>
            </a:r>
            <a:br>
              <a:rPr kumimoji="0" lang="fr-ca" sz="1900" b="0" i="0" u="none" strike="noStrike" kern="1200" cap="none" spc="-100" normalizeH="0" baseline="0" dirty="0">
                <a:ln>
                  <a:noFill/>
                </a:ln>
                <a:solidFill>
                  <a:prstClr val="black"/>
                </a:solidFill>
                <a:effectLst/>
                <a:uLnTx/>
                <a:uFillTx/>
                <a:latin typeface="Avenir Next LT Pro Light" panose="02020404030301010803"/>
                <a:ea typeface="+mn-ea"/>
                <a:cs typeface="+mn-cs"/>
              </a:rPr>
            </a:br>
            <a:br>
              <a:rPr lang="fr-ca" sz="1900" spc="-100" dirty="0">
                <a:solidFill>
                  <a:schemeClr val="tx1"/>
                </a:solidFill>
              </a:rPr>
            </a:br>
            <a:r>
              <a:rPr lang="fr-ca" sz="1900" b="0" i="0" u="none" spc="-100" baseline="0" dirty="0">
                <a:solidFill>
                  <a:schemeClr val="tx1"/>
                </a:solidFill>
              </a:rPr>
              <a:t>4.</a:t>
            </a:r>
            <a:r>
              <a:rPr lang="fr-ca" sz="1900" b="1" i="0" u="none" spc="-100" baseline="0" dirty="0">
                <a:solidFill>
                  <a:schemeClr val="tx1"/>
                </a:solidFill>
              </a:rPr>
              <a:t> Préparer et donner les formations nécessaires et des occasions de micro-apprentissage</a:t>
            </a:r>
            <a:r>
              <a:rPr lang="fr-ca" sz="1900" b="0" i="0" u="none" spc="-100" baseline="0" dirty="0">
                <a:solidFill>
                  <a:schemeClr val="tx1"/>
                </a:solidFill>
              </a:rPr>
              <a:t>.</a:t>
            </a:r>
            <a:br>
              <a:rPr lang="fr-ca" sz="1900" spc="-100" dirty="0">
                <a:solidFill>
                  <a:schemeClr val="tx1"/>
                </a:solidFill>
              </a:rPr>
            </a:br>
            <a:br>
              <a:rPr lang="fr-ca" sz="1900" spc="-100" dirty="0">
                <a:solidFill>
                  <a:schemeClr val="tx1"/>
                </a:solidFill>
              </a:rPr>
            </a:br>
            <a:r>
              <a:rPr lang="fr-ca" sz="1900" b="0" i="0" u="none" spc="-100" baseline="0" dirty="0">
                <a:solidFill>
                  <a:schemeClr val="tx1"/>
                </a:solidFill>
              </a:rPr>
              <a:t>5. </a:t>
            </a:r>
            <a:r>
              <a:rPr lang="fr-ca" sz="1900" b="1" i="0" u="none" spc="-100" baseline="0" dirty="0">
                <a:solidFill>
                  <a:schemeClr val="tx1"/>
                </a:solidFill>
              </a:rPr>
              <a:t>Tenir les gens au courant de ce qui se passe</a:t>
            </a:r>
            <a:r>
              <a:rPr lang="fr-ca" sz="1900" spc="-100" dirty="0">
                <a:solidFill>
                  <a:schemeClr val="tx1"/>
                </a:solidFill>
              </a:rPr>
              <a:t> :</a:t>
            </a:r>
            <a:br>
              <a:rPr lang="fr-ca" sz="1900" spc="-100" dirty="0">
                <a:solidFill>
                  <a:schemeClr val="tx1"/>
                </a:solidFill>
              </a:rPr>
            </a:br>
            <a:r>
              <a:rPr lang="fr-ca" sz="1900" b="0" i="0" u="none" spc="-100" baseline="0" dirty="0">
                <a:solidFill>
                  <a:schemeClr val="tx1"/>
                </a:solidFill>
              </a:rPr>
              <a:t>	- définition du lieu de travail</a:t>
            </a:r>
            <a:br>
              <a:rPr lang="fr-ca" sz="1900" spc="-100" dirty="0">
                <a:solidFill>
                  <a:schemeClr val="tx1"/>
                </a:solidFill>
              </a:rPr>
            </a:br>
            <a:r>
              <a:rPr lang="fr-ca" sz="1900" b="0" i="0" u="none" spc="-100" baseline="0" dirty="0">
                <a:solidFill>
                  <a:schemeClr val="tx1"/>
                </a:solidFill>
              </a:rPr>
              <a:t>	- comment donner un avis </a:t>
            </a:r>
            <a:br>
              <a:rPr lang="fr-ca" sz="1900" spc="-100" dirty="0">
                <a:solidFill>
                  <a:schemeClr val="tx1"/>
                </a:solidFill>
              </a:rPr>
            </a:br>
            <a:r>
              <a:rPr lang="fr-ca" sz="1900" b="0" i="0" u="none" spc="-100" baseline="0" dirty="0">
                <a:solidFill>
                  <a:schemeClr val="tx1"/>
                </a:solidFill>
              </a:rPr>
              <a:t>	- processus et droits</a:t>
            </a:r>
            <a:br>
              <a:rPr lang="fr-ca" sz="1900" spc="-100" dirty="0">
                <a:solidFill>
                  <a:schemeClr val="tx1"/>
                </a:solidFill>
              </a:rPr>
            </a:br>
            <a:r>
              <a:rPr lang="fr-ca" sz="1900" b="0" i="0" u="none" spc="-100" baseline="0" dirty="0">
                <a:solidFill>
                  <a:schemeClr val="tx1"/>
                </a:solidFill>
              </a:rPr>
              <a:t>	- formations</a:t>
            </a:r>
            <a:br>
              <a:rPr lang="fr-ca" sz="1900" spc="-100" dirty="0">
                <a:solidFill>
                  <a:schemeClr val="tx1"/>
                </a:solidFill>
              </a:rPr>
            </a:br>
            <a:r>
              <a:rPr lang="fr-ca" sz="1900" b="0" i="0" u="none" spc="-100" baseline="0" dirty="0">
                <a:solidFill>
                  <a:schemeClr val="tx1"/>
                </a:solidFill>
              </a:rPr>
              <a:t>	- évaluations et inspections des risques (santé et sécurité)</a:t>
            </a:r>
            <a:br>
              <a:rPr lang="fr-ca" sz="1900" spc="-100" dirty="0">
                <a:solidFill>
                  <a:schemeClr val="tx1"/>
                </a:solidFill>
              </a:rPr>
            </a:br>
            <a:r>
              <a:rPr lang="fr-ca" sz="1900" b="0" i="0" u="none" spc="-100" baseline="0" dirty="0">
                <a:solidFill>
                  <a:schemeClr val="tx1"/>
                </a:solidFill>
              </a:rPr>
              <a:t>	- organigramme</a:t>
            </a:r>
            <a:br>
              <a:rPr lang="fr-ca" sz="1900" spc="-100" dirty="0">
                <a:solidFill>
                  <a:schemeClr val="tx1"/>
                </a:solidFill>
              </a:rPr>
            </a:br>
            <a:br>
              <a:rPr lang="fr-ca" sz="1900" spc="-100" dirty="0">
                <a:solidFill>
                  <a:schemeClr val="tx1"/>
                </a:solidFill>
              </a:rPr>
            </a:br>
            <a:endParaRPr lang="fr-ca" sz="1900" spc="-100" dirty="0">
              <a:solidFill>
                <a:schemeClr val="tx1"/>
              </a:solidFill>
            </a:endParaRPr>
          </a:p>
        </p:txBody>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a:blip r:embed="rId3">
            <a:extLst>
              <a:ext uri="{28A0092B-C50C-407E-A947-70E740481C1C}">
                <a14:useLocalDpi xmlns:a14="http://schemas.microsoft.com/office/drawing/2010/main" val="0"/>
              </a:ext>
            </a:extLst>
          </a:blip>
          <a:srcRect l="26200" r="30293"/>
          <a:stretch>
            <a:fillRect/>
          </a:stretch>
        </p:blipFill>
        <p:spPr>
          <a:xfrm>
            <a:off x="7228702" y="621793"/>
            <a:ext cx="4342547" cy="5614416"/>
          </a:xfrm>
          <a:prstGeom prst="rect">
            <a:avLst/>
          </a:prstGeom>
        </p:spPr>
      </p:pic>
    </p:spTree>
    <p:extLst>
      <p:ext uri="{BB962C8B-B14F-4D97-AF65-F5344CB8AC3E}">
        <p14:creationId xmlns:p14="http://schemas.microsoft.com/office/powerpoint/2010/main" val="7522293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0000"/>
          </a:schemeClr>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useBgFill="1">
        <p:nvSpPr>
          <p:cNvPr id="64" name="Rectangle 63">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66" name="Rectangle 65">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68" name="Rectangle 67">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0" name="Group 6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71" name="Straight Connector 70">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75" name="Rectangle 74">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p:nvSpPr>
          <p:cNvPr id="77" name="Rectangle 76">
            <a:extLst>
              <a:ext uri="{FF2B5EF4-FFF2-40B4-BE49-F238E27FC236}">
                <a16:creationId xmlns:a16="http://schemas.microsoft.com/office/drawing/2014/main" id="{94003B42-F17E-473C-9366-9369C0471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79" name="Rectangle 78">
            <a:extLst>
              <a:ext uri="{FF2B5EF4-FFF2-40B4-BE49-F238E27FC236}">
                <a16:creationId xmlns:a16="http://schemas.microsoft.com/office/drawing/2014/main" id="{149DDF01-2EFB-49D0-864E-0CE29F33A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48D5ED3-C5CF-4DD2-BCC5-ADEFF2D881C7}"/>
              </a:ext>
            </a:extLst>
          </p:cNvPr>
          <p:cNvSpPr>
            <a:spLocks noGrp="1"/>
          </p:cNvSpPr>
          <p:nvPr>
            <p:ph type="title"/>
          </p:nvPr>
        </p:nvSpPr>
        <p:spPr>
          <a:xfrm>
            <a:off x="1163720" y="1999250"/>
            <a:ext cx="9860547" cy="3781112"/>
          </a:xfrm>
        </p:spPr>
        <p:txBody>
          <a:bodyPr vert="horz" lIns="91440" tIns="45720" rIns="91440" bIns="45720" rtlCol="0" anchor="ctr">
            <a:normAutofit fontScale="90000"/>
          </a:bodyPr>
          <a:lstStyle/>
          <a:p>
            <a:pPr algn="l" rtl="0">
              <a:lnSpc>
                <a:spcPct val="83000"/>
              </a:lnSpc>
            </a:pPr>
            <a:r>
              <a:rPr lang="fr-ca" b="0" i="0" u="none" cap="all" spc="-100" baseline="0" dirty="0">
                <a:solidFill>
                  <a:schemeClr val="bg1"/>
                </a:solidFill>
              </a:rPr>
              <a:t>VIOLENCE ET HARCÈLEMENT : Conclusions </a:t>
            </a:r>
            <a:br>
              <a:rPr lang="fr-ca" sz="4300" cap="all" spc="-100" dirty="0">
                <a:solidFill>
                  <a:schemeClr val="bg1"/>
                </a:solidFill>
              </a:rPr>
            </a:br>
            <a:br>
              <a:rPr lang="fr-ca" sz="4300" cap="all" spc="-100" dirty="0">
                <a:solidFill>
                  <a:schemeClr val="bg1"/>
                </a:solidFill>
              </a:rPr>
            </a:br>
            <a:r>
              <a:rPr kumimoji="0" lang="fr-ca" sz="2000" b="1" i="0" u="none" strike="noStrike" kern="1200" cap="none" spc="-100" normalizeH="0" baseline="0" dirty="0">
                <a:ln>
                  <a:noFill/>
                </a:ln>
                <a:solidFill>
                  <a:prstClr val="white"/>
                </a:solidFill>
                <a:effectLst/>
                <a:uLnTx/>
                <a:uFillTx/>
                <a:latin typeface="Avenir Next LT Pro Light" panose="02020404030301010803"/>
                <a:cs typeface="Arial"/>
              </a:rPr>
              <a:t>L’employeur ne peut y arriver seul. </a:t>
            </a:r>
            <a:br>
              <a:rPr kumimoji="0" lang="fr-ca" sz="2000" b="1" i="0" u="none" strike="noStrike" kern="1200" cap="none" spc="-100" normalizeH="0" baseline="0" dirty="0">
                <a:ln>
                  <a:noFill/>
                </a:ln>
                <a:solidFill>
                  <a:prstClr val="white"/>
                </a:solidFill>
                <a:effectLst/>
                <a:uLnTx/>
                <a:uFillTx/>
                <a:latin typeface="Avenir Next LT Pro Light" panose="02020404030301010803"/>
                <a:cs typeface="Arial"/>
              </a:rPr>
            </a:br>
            <a:br>
              <a:rPr kumimoji="0" lang="fr-ca" sz="2000" b="1" i="0" u="none" strike="noStrike" kern="1200" cap="none" spc="-100" normalizeH="0" baseline="0" dirty="0">
                <a:ln>
                  <a:noFill/>
                </a:ln>
                <a:solidFill>
                  <a:prstClr val="white"/>
                </a:solidFill>
                <a:effectLst/>
                <a:uLnTx/>
                <a:uFillTx/>
                <a:latin typeface="Avenir Next LT Pro Light" panose="02020404030301010803"/>
                <a:cs typeface="Arial"/>
              </a:rPr>
            </a:br>
            <a:r>
              <a:rPr kumimoji="0" lang="fr-ca" sz="2000" b="0" i="0" u="none" strike="noStrike" kern="1200" cap="none" spc="-100" normalizeH="0" baseline="0" dirty="0">
                <a:ln>
                  <a:noFill/>
                </a:ln>
                <a:solidFill>
                  <a:prstClr val="white"/>
                </a:solidFill>
                <a:effectLst/>
                <a:uLnTx/>
                <a:uFillTx/>
                <a:latin typeface="Avenir Next LT Pro Light" panose="02020404030301010803"/>
                <a:cs typeface="Arial"/>
              </a:rPr>
              <a:t>Les comités sur la santé et sécurité, les représentants et les comités d’orientation ont un important rôle à jouer.</a:t>
            </a:r>
            <a:br>
              <a:rPr kumimoji="0" lang="fr-ca" sz="2000" b="1" i="0" u="none" strike="noStrike" kern="1200" cap="none" spc="-100" normalizeH="0" baseline="0" dirty="0">
                <a:ln>
                  <a:noFill/>
                </a:ln>
                <a:solidFill>
                  <a:prstClr val="white"/>
                </a:solidFill>
                <a:effectLst/>
                <a:uLnTx/>
                <a:uFillTx/>
                <a:latin typeface="Avenir Next LT Pro Light" panose="02020404030301010803"/>
                <a:cs typeface="Arial"/>
              </a:rPr>
            </a:br>
            <a:br>
              <a:rPr kumimoji="0" lang="fr-ca" sz="2000" b="1" i="0" u="none" strike="noStrike" kern="1200" cap="none" spc="-100" normalizeH="0" baseline="0" dirty="0">
                <a:ln>
                  <a:noFill/>
                </a:ln>
                <a:solidFill>
                  <a:prstClr val="white"/>
                </a:solidFill>
                <a:effectLst/>
                <a:uLnTx/>
                <a:uFillTx/>
                <a:latin typeface="Avenir Next LT Pro Light" panose="02020404030301010803"/>
                <a:cs typeface="Arial"/>
              </a:rPr>
            </a:br>
            <a:r>
              <a:rPr kumimoji="0" lang="fr-ca" sz="2000" b="1" i="0" u="none" strike="noStrike" kern="1200" cap="none" spc="-100" normalizeH="0" baseline="0" dirty="0">
                <a:ln>
                  <a:noFill/>
                </a:ln>
                <a:solidFill>
                  <a:prstClr val="white"/>
                </a:solidFill>
                <a:effectLst/>
                <a:uLnTx/>
                <a:uFillTx/>
                <a:latin typeface="Avenir Next LT Pro Light" panose="02020404030301010803"/>
                <a:cs typeface="Arial"/>
              </a:rPr>
              <a:t> Formuler des recommandations :</a:t>
            </a:r>
            <a:br>
              <a:rPr kumimoji="0" lang="fr-ca" sz="2000" b="1" i="0" u="none" strike="noStrike" kern="1200" cap="none" spc="-100" normalizeH="0" baseline="0" dirty="0">
                <a:ln>
                  <a:noFill/>
                </a:ln>
                <a:solidFill>
                  <a:prstClr val="white"/>
                </a:solidFill>
                <a:effectLst/>
                <a:uLnTx/>
                <a:uFillTx/>
                <a:latin typeface="Avenir Next LT Pro Light" panose="02020404030301010803"/>
                <a:cs typeface="Arial"/>
              </a:rPr>
            </a:br>
            <a:r>
              <a:rPr kumimoji="0" lang="fr-ca" sz="2000" b="0" i="0" u="none" strike="noStrike" kern="1200" cap="none" spc="-100" normalizeH="0" baseline="0" dirty="0">
                <a:ln>
                  <a:noFill/>
                </a:ln>
                <a:solidFill>
                  <a:prstClr val="white"/>
                </a:solidFill>
                <a:effectLst/>
                <a:uLnTx/>
                <a:uFillTx/>
                <a:latin typeface="Avenir Next LT Pro Light" panose="02020404030301010803"/>
                <a:cs typeface="Arial"/>
              </a:rPr>
              <a:t>	</a:t>
            </a:r>
            <a:r>
              <a:rPr kumimoji="0" lang="fr-ca" sz="2000" b="1" i="0" u="none" strike="noStrike" kern="1200" cap="none" spc="-100" normalizeH="0" baseline="0" dirty="0">
                <a:ln>
                  <a:noFill/>
                </a:ln>
                <a:solidFill>
                  <a:prstClr val="white"/>
                </a:solidFill>
                <a:effectLst/>
                <a:uLnTx/>
                <a:uFillTx/>
                <a:latin typeface="Avenir Next LT Pro Light" panose="02020404030301010803"/>
                <a:cs typeface="Arial"/>
              </a:rPr>
              <a:t>- Faire preuve de créativité.</a:t>
            </a:r>
            <a:br>
              <a:rPr kumimoji="0" lang="fr-ca" sz="2000" b="1" i="0" u="none" strike="noStrike" kern="1200" cap="none" spc="-100" normalizeH="0" baseline="0" dirty="0">
                <a:ln>
                  <a:noFill/>
                </a:ln>
                <a:solidFill>
                  <a:prstClr val="white"/>
                </a:solidFill>
                <a:effectLst/>
                <a:uLnTx/>
                <a:uFillTx/>
                <a:latin typeface="Avenir Next LT Pro Light" panose="02020404030301010803"/>
                <a:cs typeface="Arial"/>
              </a:rPr>
            </a:br>
            <a:r>
              <a:rPr kumimoji="0" lang="fr-ca" sz="2000" b="0" i="0" u="none" strike="noStrike" kern="1200" cap="none" spc="-100" normalizeH="0" baseline="0" dirty="0">
                <a:ln>
                  <a:noFill/>
                </a:ln>
                <a:solidFill>
                  <a:prstClr val="white"/>
                </a:solidFill>
                <a:effectLst/>
                <a:uLnTx/>
                <a:uFillTx/>
                <a:latin typeface="Avenir Next LT Pro Light" panose="02020404030301010803"/>
                <a:cs typeface="Arial"/>
              </a:rPr>
              <a:t>	</a:t>
            </a:r>
            <a:r>
              <a:rPr kumimoji="0" lang="fr-ca" sz="2000" b="1" i="0" u="none" strike="noStrike" kern="1200" cap="none" spc="-100" normalizeH="0" baseline="0" dirty="0">
                <a:ln>
                  <a:noFill/>
                </a:ln>
                <a:solidFill>
                  <a:prstClr val="white"/>
                </a:solidFill>
                <a:effectLst/>
                <a:uLnTx/>
                <a:uFillTx/>
                <a:latin typeface="Avenir Next LT Pro Light" panose="02020404030301010803"/>
                <a:cs typeface="Arial"/>
              </a:rPr>
              <a:t>- Penser aux modes de communication.</a:t>
            </a:r>
            <a:br>
              <a:rPr kumimoji="0" lang="fr-ca" sz="2000" b="1" i="0" u="none" strike="noStrike" kern="1200" cap="none" spc="-100" normalizeH="0" baseline="0" dirty="0">
                <a:ln>
                  <a:noFill/>
                </a:ln>
                <a:solidFill>
                  <a:prstClr val="white"/>
                </a:solidFill>
                <a:effectLst/>
                <a:uLnTx/>
                <a:uFillTx/>
                <a:latin typeface="Avenir Next LT Pro Light" panose="02020404030301010803"/>
                <a:cs typeface="Arial"/>
              </a:rPr>
            </a:br>
            <a:r>
              <a:rPr kumimoji="0" lang="fr-ca" sz="2000" b="0" i="0" u="none" strike="noStrike" kern="1200" cap="none" spc="-100" normalizeH="0" baseline="0" dirty="0">
                <a:ln>
                  <a:noFill/>
                </a:ln>
                <a:solidFill>
                  <a:prstClr val="white"/>
                </a:solidFill>
                <a:effectLst/>
                <a:uLnTx/>
                <a:uFillTx/>
                <a:latin typeface="Avenir Next LT Pro Light" panose="02020404030301010803"/>
                <a:cs typeface="Arial"/>
              </a:rPr>
              <a:t>	</a:t>
            </a:r>
            <a:r>
              <a:rPr kumimoji="0" lang="fr-ca" sz="2000" b="1" i="0" u="none" strike="noStrike" kern="1200" cap="none" spc="-100" normalizeH="0" baseline="0" dirty="0">
                <a:ln>
                  <a:noFill/>
                </a:ln>
                <a:solidFill>
                  <a:prstClr val="white"/>
                </a:solidFill>
                <a:effectLst/>
                <a:uLnTx/>
                <a:uFillTx/>
                <a:latin typeface="Avenir Next LT Pro Light" panose="02020404030301010803"/>
                <a:cs typeface="Arial"/>
              </a:rPr>
              <a:t>- Penser à la prévention, et non seulement à répondre aux demandes et aux formes de soutien.</a:t>
            </a:r>
            <a:br>
              <a:rPr kumimoji="0" lang="fr-ca" sz="2000" b="1" i="0" u="none" strike="noStrike" kern="1200" cap="none" spc="-100" normalizeH="0" baseline="0" dirty="0">
                <a:ln>
                  <a:noFill/>
                </a:ln>
                <a:solidFill>
                  <a:prstClr val="white"/>
                </a:solidFill>
                <a:effectLst/>
                <a:uLnTx/>
                <a:uFillTx/>
                <a:latin typeface="Avenir Next LT Pro Light" panose="02020404030301010803"/>
                <a:cs typeface="Arial"/>
              </a:rPr>
            </a:br>
            <a:br>
              <a:rPr kumimoji="0" lang="fr-ca" sz="2000" b="1" i="0" u="none" strike="noStrike" kern="1200" cap="none" spc="-100" normalizeH="0" baseline="0" dirty="0">
                <a:ln>
                  <a:noFill/>
                </a:ln>
                <a:solidFill>
                  <a:prstClr val="white"/>
                </a:solidFill>
                <a:effectLst/>
                <a:uLnTx/>
                <a:uFillTx/>
                <a:latin typeface="Avenir Next LT Pro Light" panose="02020404030301010803"/>
                <a:cs typeface="Arial"/>
              </a:rPr>
            </a:br>
            <a:r>
              <a:rPr kumimoji="0" lang="fr-ca" sz="2000" b="1" i="0" u="none" strike="noStrike" kern="1200" cap="none" spc="-100" normalizeH="0" baseline="0" dirty="0">
                <a:ln>
                  <a:noFill/>
                </a:ln>
                <a:solidFill>
                  <a:prstClr val="white"/>
                </a:solidFill>
                <a:effectLst/>
                <a:uLnTx/>
                <a:uFillTx/>
                <a:latin typeface="Avenir Next LT Pro Light" panose="02020404030301010803"/>
                <a:cs typeface="Arial"/>
              </a:rPr>
              <a:t>Il existe des ressource</a:t>
            </a:r>
            <a:r>
              <a:rPr lang="fr-ca" sz="2000" b="1" i="0" u="none" spc="-100" baseline="0" dirty="0">
                <a:solidFill>
                  <a:prstClr val="white"/>
                </a:solidFill>
                <a:latin typeface="Avenir Next LT Pro Light" panose="02020404030301010803"/>
                <a:cs typeface="Arial"/>
              </a:rPr>
              <a:t>s; il faut les utiliser et les faire connaître.</a:t>
            </a:r>
            <a:br>
              <a:rPr lang="fr-ca" sz="2000" b="1" spc="-100" dirty="0">
                <a:solidFill>
                  <a:prstClr val="white"/>
                </a:solidFill>
                <a:latin typeface="Avenir Next LT Pro Light" panose="02020404030301010803"/>
                <a:cs typeface="Arial"/>
              </a:rPr>
            </a:br>
            <a:br>
              <a:rPr lang="fr-ca" sz="2000" b="1" spc="-100" dirty="0">
                <a:solidFill>
                  <a:prstClr val="white"/>
                </a:solidFill>
                <a:latin typeface="Avenir Next LT Pro Light" panose="02020404030301010803"/>
                <a:cs typeface="Arial"/>
              </a:rPr>
            </a:br>
            <a:r>
              <a:rPr lang="fr-ca" sz="2000" b="1" i="0" u="none" spc="-100" baseline="0" dirty="0">
                <a:solidFill>
                  <a:prstClr val="white"/>
                </a:solidFill>
                <a:latin typeface="Avenir Next LT Pro Light" panose="02020404030301010803"/>
                <a:cs typeface="Arial"/>
              </a:rPr>
              <a:t>Penser à aider </a:t>
            </a:r>
            <a:r>
              <a:rPr kumimoji="0" lang="fr-ca" sz="2000" b="1" i="0" u="none" strike="noStrike" kern="1200" cap="none" spc="-100" normalizeH="0" baseline="0" dirty="0">
                <a:ln>
                  <a:noFill/>
                </a:ln>
                <a:solidFill>
                  <a:prstClr val="white"/>
                </a:solidFill>
                <a:effectLst/>
                <a:uLnTx/>
                <a:uFillTx/>
                <a:latin typeface="Avenir Next LT Pro Light" panose="02020404030301010803"/>
                <a:cs typeface="Arial"/>
              </a:rPr>
              <a:t>l’employeur à promouvoir et disséminer l’information sans négliger les occasions de micro-apprentissage.</a:t>
            </a:r>
            <a:br>
              <a:rPr lang="fr-ca" sz="4300" cap="all" spc="-100" dirty="0">
                <a:solidFill>
                  <a:schemeClr val="bg1"/>
                </a:solidFill>
              </a:rPr>
            </a:br>
            <a:br>
              <a:rPr lang="fr-ca" sz="4300" cap="all" spc="-100" dirty="0">
                <a:solidFill>
                  <a:schemeClr val="bg1"/>
                </a:solidFill>
              </a:rPr>
            </a:br>
            <a:endParaRPr lang="fr-ca" sz="4300" cap="all" spc="-100" dirty="0">
              <a:solidFill>
                <a:schemeClr val="bg1"/>
              </a:solidFill>
            </a:endParaRPr>
          </a:p>
        </p:txBody>
      </p:sp>
      <p:sp>
        <p:nvSpPr>
          <p:cNvPr id="81" name="Rectangle 80">
            <a:extLst>
              <a:ext uri="{FF2B5EF4-FFF2-40B4-BE49-F238E27FC236}">
                <a16:creationId xmlns:a16="http://schemas.microsoft.com/office/drawing/2014/main" id="{8EEA5BB7-5B71-4B52-AD7F-3BA82A617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3" name="Straight Connector 82">
            <a:extLst>
              <a:ext uri="{FF2B5EF4-FFF2-40B4-BE49-F238E27FC236}">
                <a16:creationId xmlns:a16="http://schemas.microsoft.com/office/drawing/2014/main" id="{2A1BDD5A-B952-463D-8BF6-F89EC6F21C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2C2EF86-4721-4AC5-AC3A-5343FE12BA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42A6C7C-49DA-4D7E-9647-1696C74DF8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100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26324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pPr algn="l" rtl="0"/>
            <a:r>
              <a:rPr lang="fr-ca" b="0" i="0" u="none" baseline="0">
                <a:solidFill>
                  <a:schemeClr val="tx1">
                    <a:lumMod val="75000"/>
                    <a:lumOff val="25000"/>
                  </a:schemeClr>
                </a:solidFill>
              </a:rPr>
              <a:t>Comités et communication</a:t>
            </a:r>
          </a:p>
        </p:txBody>
      </p:sp>
      <p:graphicFrame>
        <p:nvGraphicFramePr>
          <p:cNvPr id="31" name="Content Placeholder 2" descr="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1536162049"/>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91719855"/>
      </p:ext>
    </p:extLst>
  </p:cSld>
  <p:clrMapOvr>
    <a:overrideClrMapping bg1="lt1" tx1="dk1" bg2="lt2" tx2="dk2" accent1="accent1" accent2="accent2" accent3="accent3" accent4="accent4" accent5="accent5" accent6="accent6" hlink="hlink" folHlink="folHlink"/>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81" name="Rectangle 80">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39938" name="Title 1"/>
          <p:cNvSpPr>
            <a:spLocks noGrp="1"/>
          </p:cNvSpPr>
          <p:nvPr>
            <p:ph type="title"/>
          </p:nvPr>
        </p:nvSpPr>
        <p:spPr>
          <a:xfrm>
            <a:off x="573409" y="559477"/>
            <a:ext cx="3765200" cy="5709931"/>
          </a:xfrm>
        </p:spPr>
        <p:txBody>
          <a:bodyPr>
            <a:normAutofit/>
          </a:bodyPr>
          <a:lstStyle/>
          <a:p>
            <a:pPr algn="ctr" rtl="0" eaLnBrk="1" hangingPunct="1"/>
            <a:r>
              <a:rPr lang="fr-ca" sz="3700" b="0" i="0" u="none" baseline="0"/>
              <a:t>Responsabilités des comités en milieu de travail et des représentants</a:t>
            </a:r>
            <a:br>
              <a:rPr lang="fr-ca" sz="3700"/>
            </a:br>
            <a:br>
              <a:rPr lang="fr-ca" sz="3700"/>
            </a:br>
            <a:r>
              <a:rPr lang="fr-ca" sz="3700" b="1" i="0" u="none" baseline="0"/>
              <a:t>Sans oublier la communication!</a:t>
            </a:r>
          </a:p>
        </p:txBody>
      </p:sp>
      <p:sp>
        <p:nvSpPr>
          <p:cNvPr id="83" name="Rectangle 82">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pSp>
        <p:nvGrpSpPr>
          <p:cNvPr id="39946" name="Group 39945"/>
          <p:cNvGrpSpPr/>
          <p:nvPr/>
        </p:nvGrpSpPr>
        <p:grpSpPr>
          <a:xfrm>
            <a:off x="5478125" y="1127274"/>
            <a:ext cx="5906183" cy="4578060"/>
            <a:chOff x="1331641" y="1414075"/>
            <a:chExt cx="6373023" cy="4939923"/>
          </a:xfrm>
        </p:grpSpPr>
        <p:sp>
          <p:nvSpPr>
            <p:cNvPr id="42" name="Donut 41"/>
            <p:cNvSpPr/>
            <p:nvPr/>
          </p:nvSpPr>
          <p:spPr>
            <a:xfrm>
              <a:off x="2115550" y="1414076"/>
              <a:ext cx="4929639" cy="4929638"/>
            </a:xfrm>
            <a:prstGeom prst="donut">
              <a:avLst>
                <a:gd name="adj" fmla="val 9845"/>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9936" name="Group 39935"/>
            <p:cNvGrpSpPr/>
            <p:nvPr/>
          </p:nvGrpSpPr>
          <p:grpSpPr>
            <a:xfrm>
              <a:off x="1331641" y="1414075"/>
              <a:ext cx="6373023" cy="4939923"/>
              <a:chOff x="2324483" y="1845242"/>
              <a:chExt cx="4290355" cy="3325585"/>
            </a:xfrm>
          </p:grpSpPr>
          <p:sp>
            <p:nvSpPr>
              <p:cNvPr id="39939" name="Freeform 39938"/>
              <p:cNvSpPr/>
              <p:nvPr/>
            </p:nvSpPr>
            <p:spPr>
              <a:xfrm>
                <a:off x="3725862" y="1845242"/>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rm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fr-ca" sz="2000" b="0" i="0" u="none" strike="noStrike" kern="1200" cap="none" spc="0" normalizeH="0" baseline="0">
                    <a:ln>
                      <a:noFill/>
                    </a:ln>
                    <a:solidFill>
                      <a:prstClr val="white"/>
                    </a:solidFill>
                    <a:effectLst/>
                    <a:uLnTx/>
                    <a:uFillTx/>
                    <a:latin typeface="Calibri"/>
                    <a:ea typeface="+mn-ea"/>
                    <a:cs typeface="+mn-cs"/>
                  </a:rPr>
                  <a:t>Traiter les plaintes locales en matière de SST</a:t>
                </a:r>
              </a:p>
            </p:txBody>
          </p:sp>
          <p:sp>
            <p:nvSpPr>
              <p:cNvPr id="39940" name="Freeform 39939"/>
              <p:cNvSpPr/>
              <p:nvPr/>
            </p:nvSpPr>
            <p:spPr>
              <a:xfrm>
                <a:off x="5121348" y="2650926"/>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rm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fr-ca" sz="2000" b="0" i="0" u="none" strike="noStrike" kern="1200" cap="none" spc="0" normalizeH="0" baseline="0">
                    <a:ln>
                      <a:noFill/>
                    </a:ln>
                    <a:solidFill>
                      <a:prstClr val="white"/>
                    </a:solidFill>
                    <a:effectLst/>
                    <a:uLnTx/>
                    <a:uFillTx/>
                    <a:latin typeface="Calibri"/>
                    <a:ea typeface="+mn-ea"/>
                    <a:cs typeface="+mn-cs"/>
                  </a:rPr>
                  <a:t>Inspecter les lieux de travail chaque mois</a:t>
                </a:r>
              </a:p>
            </p:txBody>
          </p:sp>
          <p:sp>
            <p:nvSpPr>
              <p:cNvPr id="39941" name="Freeform 39940"/>
              <p:cNvSpPr/>
              <p:nvPr/>
            </p:nvSpPr>
            <p:spPr>
              <a:xfrm>
                <a:off x="5115455" y="3566240"/>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rm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fr-ca" sz="2000" b="0" i="0" u="none" strike="noStrike" kern="1200" cap="none" spc="0" normalizeH="0" baseline="0">
                    <a:ln>
                      <a:noFill/>
                    </a:ln>
                    <a:solidFill>
                      <a:prstClr val="white"/>
                    </a:solidFill>
                    <a:effectLst/>
                    <a:uLnTx/>
                    <a:uFillTx/>
                    <a:latin typeface="Calibri"/>
                    <a:ea typeface="+mn-ea"/>
                    <a:cs typeface="+mn-cs"/>
                  </a:rPr>
                  <a:t>Participer aux études et aux enquêtes</a:t>
                </a:r>
              </a:p>
            </p:txBody>
          </p:sp>
          <p:sp>
            <p:nvSpPr>
              <p:cNvPr id="39942" name="Freeform 39941"/>
              <p:cNvSpPr/>
              <p:nvPr/>
            </p:nvSpPr>
            <p:spPr>
              <a:xfrm>
                <a:off x="3734328" y="4424082"/>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rmAutofit fontScale="92500" lnSpcReduction="20000"/>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fr-ca" sz="1600" b="0" i="0" u="none" strike="noStrike" kern="1200" cap="none" spc="0" normalizeH="0" baseline="0">
                    <a:ln>
                      <a:noFill/>
                    </a:ln>
                    <a:solidFill>
                      <a:prstClr val="white"/>
                    </a:solidFill>
                    <a:effectLst/>
                    <a:uLnTx/>
                    <a:uFillTx/>
                    <a:latin typeface="Calibri"/>
                    <a:ea typeface="+mn-ea"/>
                    <a:cs typeface="+mn-cs"/>
                  </a:rPr>
                  <a:t>Participer à la mise en œuvre et à la surveillance des politiques et des programmes de SST</a:t>
                </a:r>
              </a:p>
            </p:txBody>
          </p:sp>
          <p:sp>
            <p:nvSpPr>
              <p:cNvPr id="39943" name="Freeform 39942"/>
              <p:cNvSpPr/>
              <p:nvPr/>
            </p:nvSpPr>
            <p:spPr>
              <a:xfrm>
                <a:off x="2324483" y="3566240"/>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rm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fr-ca" sz="2000" b="0" i="0" u="none" strike="noStrike" kern="1200" cap="none" spc="0" normalizeH="0" baseline="0">
                    <a:ln>
                      <a:noFill/>
                    </a:ln>
                    <a:solidFill>
                      <a:prstClr val="white"/>
                    </a:solidFill>
                    <a:effectLst/>
                    <a:uLnTx/>
                    <a:uFillTx/>
                    <a:latin typeface="Calibri"/>
                    <a:ea typeface="+mn-ea"/>
                    <a:cs typeface="+mn-cs"/>
                  </a:rPr>
                  <a:t>Tenir des dossiers adéquats</a:t>
                </a:r>
              </a:p>
            </p:txBody>
          </p:sp>
          <p:sp>
            <p:nvSpPr>
              <p:cNvPr id="39944" name="Freeform 39943"/>
              <p:cNvSpPr/>
              <p:nvPr/>
            </p:nvSpPr>
            <p:spPr>
              <a:xfrm>
                <a:off x="2330377" y="2650926"/>
                <a:ext cx="1493490" cy="746745"/>
              </a:xfrm>
              <a:custGeom>
                <a:avLst/>
                <a:gdLst>
                  <a:gd name="connsiteX0" fmla="*/ 0 w 1493490"/>
                  <a:gd name="connsiteY0" fmla="*/ 124460 h 746745"/>
                  <a:gd name="connsiteX1" fmla="*/ 124460 w 1493490"/>
                  <a:gd name="connsiteY1" fmla="*/ 0 h 746745"/>
                  <a:gd name="connsiteX2" fmla="*/ 1369030 w 1493490"/>
                  <a:gd name="connsiteY2" fmla="*/ 0 h 746745"/>
                  <a:gd name="connsiteX3" fmla="*/ 1493490 w 1493490"/>
                  <a:gd name="connsiteY3" fmla="*/ 124460 h 746745"/>
                  <a:gd name="connsiteX4" fmla="*/ 1493490 w 1493490"/>
                  <a:gd name="connsiteY4" fmla="*/ 622285 h 746745"/>
                  <a:gd name="connsiteX5" fmla="*/ 1369030 w 1493490"/>
                  <a:gd name="connsiteY5" fmla="*/ 746745 h 746745"/>
                  <a:gd name="connsiteX6" fmla="*/ 124460 w 1493490"/>
                  <a:gd name="connsiteY6" fmla="*/ 746745 h 746745"/>
                  <a:gd name="connsiteX7" fmla="*/ 0 w 1493490"/>
                  <a:gd name="connsiteY7" fmla="*/ 622285 h 746745"/>
                  <a:gd name="connsiteX8" fmla="*/ 0 w 1493490"/>
                  <a:gd name="connsiteY8" fmla="*/ 124460 h 746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3490" h="746745">
                    <a:moveTo>
                      <a:pt x="0" y="124460"/>
                    </a:moveTo>
                    <a:cubicBezTo>
                      <a:pt x="0" y="55723"/>
                      <a:pt x="55723" y="0"/>
                      <a:pt x="124460" y="0"/>
                    </a:cubicBezTo>
                    <a:lnTo>
                      <a:pt x="1369030" y="0"/>
                    </a:lnTo>
                    <a:cubicBezTo>
                      <a:pt x="1437767" y="0"/>
                      <a:pt x="1493490" y="55723"/>
                      <a:pt x="1493490" y="124460"/>
                    </a:cubicBezTo>
                    <a:lnTo>
                      <a:pt x="1493490" y="622285"/>
                    </a:lnTo>
                    <a:cubicBezTo>
                      <a:pt x="1493490" y="691022"/>
                      <a:pt x="1437767" y="746745"/>
                      <a:pt x="1369030" y="746745"/>
                    </a:cubicBezTo>
                    <a:lnTo>
                      <a:pt x="124460" y="746745"/>
                    </a:lnTo>
                    <a:cubicBezTo>
                      <a:pt x="55723" y="746745"/>
                      <a:pt x="0" y="691022"/>
                      <a:pt x="0" y="622285"/>
                    </a:cubicBezTo>
                    <a:lnTo>
                      <a:pt x="0" y="12446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4553" tIns="74553" rIns="74553" bIns="74553" numCol="1" spcCol="1270" anchor="ctr" anchorCtr="0">
                <a:norm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fr-ca" sz="2000" b="0" i="0" u="none" strike="noStrike" kern="1200" cap="none" spc="0" normalizeH="0" baseline="0">
                    <a:ln>
                      <a:noFill/>
                    </a:ln>
                    <a:solidFill>
                      <a:prstClr val="white"/>
                    </a:solidFill>
                    <a:effectLst/>
                    <a:uLnTx/>
                    <a:uFillTx/>
                    <a:latin typeface="Calibri"/>
                    <a:ea typeface="+mn-ea"/>
                    <a:cs typeface="+mn-cs"/>
                  </a:rPr>
                  <a:t>Faire des recommandations à la direction </a:t>
                </a:r>
              </a:p>
            </p:txBody>
          </p:sp>
        </p:grpSp>
      </p:grpSp>
    </p:spTree>
    <p:extLst>
      <p:ext uri="{BB962C8B-B14F-4D97-AF65-F5344CB8AC3E}">
        <p14:creationId xmlns:p14="http://schemas.microsoft.com/office/powerpoint/2010/main" val="150392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620751" y="812584"/>
            <a:ext cx="6441786" cy="5232832"/>
          </a:xfrm>
        </p:spPr>
        <p:txBody>
          <a:bodyPr vert="horz" lIns="91440" tIns="45720" rIns="91440" bIns="45720" rtlCol="0" anchor="ctr">
            <a:noAutofit/>
          </a:bodyPr>
          <a:lstStyle/>
          <a:p>
            <a:pPr algn="l" rtl="0">
              <a:lnSpc>
                <a:spcPct val="83000"/>
              </a:lnSpc>
            </a:pPr>
            <a:r>
              <a:rPr lang="fr-ca" sz="1900" b="0" i="0" u="none" spc="-100" baseline="0">
                <a:solidFill>
                  <a:schemeClr val="tx1"/>
                </a:solidFill>
              </a:rPr>
              <a:t>COMITÉS ET COMMUNICATION</a:t>
            </a:r>
            <a:br>
              <a:rPr lang="fr-ca" sz="1900" spc="-100">
                <a:solidFill>
                  <a:schemeClr val="tx1"/>
                </a:solidFill>
              </a:rPr>
            </a:br>
            <a:br>
              <a:rPr lang="fr-ca" sz="1900" spc="-100">
                <a:solidFill>
                  <a:schemeClr val="tx1"/>
                </a:solidFill>
              </a:rPr>
            </a:br>
            <a:r>
              <a:rPr lang="fr-ca" sz="1900" b="0" i="0" u="none" spc="-100" baseline="0">
                <a:solidFill>
                  <a:schemeClr val="tx1"/>
                </a:solidFill>
              </a:rPr>
              <a:t>- Il y aura de nouveaux processus et de nouvelles façons de travailler ensemble.</a:t>
            </a:r>
            <a:br>
              <a:rPr lang="fr-ca" sz="1900" spc="-100">
                <a:solidFill>
                  <a:schemeClr val="tx1"/>
                </a:solidFill>
              </a:rPr>
            </a:br>
            <a:br>
              <a:rPr lang="fr-ca" sz="1900" spc="-100">
                <a:solidFill>
                  <a:schemeClr val="tx1"/>
                </a:solidFill>
              </a:rPr>
            </a:br>
            <a:r>
              <a:rPr kumimoji="0" lang="fr-ca" sz="1400" b="0" i="0" u="none" strike="noStrike" kern="1200" cap="all" spc="-100" normalizeH="0" baseline="0">
                <a:ln>
                  <a:noFill/>
                </a:ln>
                <a:solidFill>
                  <a:prstClr val="black"/>
                </a:solidFill>
                <a:effectLst/>
                <a:uLnTx/>
                <a:uFillTx/>
                <a:latin typeface="Avenir Next LT Pro Light" panose="02020404030301010803"/>
                <a:cs typeface="Arial"/>
              </a:rPr>
              <a:t>- </a:t>
            </a:r>
            <a:r>
              <a:rPr lang="fr-ca" sz="1900" b="0" i="0" u="none" cap="all" spc="-100" baseline="0">
                <a:solidFill>
                  <a:prstClr val="black"/>
                </a:solidFill>
                <a:latin typeface="Avenir Next LT Pro Light" panose="02020404030301010803"/>
                <a:cs typeface="Arial"/>
              </a:rPr>
              <a:t>L</a:t>
            </a:r>
            <a:r>
              <a:rPr kumimoji="0" lang="fr-ca" sz="1900" b="0" i="0" u="none" strike="noStrike" kern="1200" cap="none" spc="-100" normalizeH="0" baseline="0">
                <a:ln>
                  <a:noFill/>
                </a:ln>
                <a:solidFill>
                  <a:prstClr val="black"/>
                </a:solidFill>
                <a:effectLst/>
                <a:uLnTx/>
                <a:uFillTx/>
                <a:latin typeface="Avenir Next LT Pro Light" panose="02020404030301010803"/>
                <a:cs typeface="Arial"/>
              </a:rPr>
              <a:t>e rôle des comités change, mais leurs responsabilités restent les mêmes. </a:t>
            </a:r>
            <a:br>
              <a:rPr kumimoji="0" lang="fr-ca" sz="1900" b="0" i="0" u="none" strike="noStrike" kern="1200" cap="none" spc="-100" normalizeH="0" baseline="0">
                <a:ln>
                  <a:noFill/>
                </a:ln>
                <a:solidFill>
                  <a:prstClr val="black"/>
                </a:solidFill>
                <a:effectLst/>
                <a:uLnTx/>
                <a:uFillTx/>
                <a:latin typeface="Avenir Next LT Pro Light" panose="02020404030301010803"/>
                <a:cs typeface="Arial"/>
              </a:rPr>
            </a:br>
            <a:br>
              <a:rPr kumimoji="0" lang="fr-ca" sz="1900" b="0" i="0" u="none" strike="noStrike" kern="1200" cap="none" spc="-100" normalizeH="0" baseline="0">
                <a:ln>
                  <a:noFill/>
                </a:ln>
                <a:solidFill>
                  <a:prstClr val="black"/>
                </a:solidFill>
                <a:effectLst/>
                <a:uLnTx/>
                <a:uFillTx/>
                <a:latin typeface="Avenir Next LT Pro Light" panose="02020404030301010803"/>
                <a:cs typeface="Arial"/>
              </a:rPr>
            </a:br>
            <a:r>
              <a:rPr kumimoji="0" lang="fr-ca" sz="1900" b="0" i="0" u="none" strike="noStrike" kern="1200" cap="none" spc="-100" normalizeH="0" baseline="0">
                <a:ln>
                  <a:noFill/>
                </a:ln>
                <a:solidFill>
                  <a:prstClr val="black"/>
                </a:solidFill>
                <a:effectLst/>
                <a:uLnTx/>
                <a:uFillTx/>
                <a:latin typeface="Avenir Next LT Pro Light" panose="02020404030301010803"/>
                <a:cs typeface="Arial"/>
              </a:rPr>
              <a:t>- La façon de communiquer avec les comités sur la santé et la sécurité et avec les membres qui ne sont pas toujours présents sur le lieu de travail est appelée à changer.</a:t>
            </a:r>
            <a:br>
              <a:rPr kumimoji="0" lang="fr-ca" sz="1900" b="0" i="0" u="none" strike="noStrike" kern="1200" cap="none" spc="-100" normalizeH="0" baseline="0">
                <a:ln>
                  <a:noFill/>
                </a:ln>
                <a:solidFill>
                  <a:prstClr val="black"/>
                </a:solidFill>
                <a:effectLst/>
                <a:uLnTx/>
                <a:uFillTx/>
                <a:latin typeface="Avenir Next LT Pro Light" panose="02020404030301010803"/>
                <a:cs typeface="Arial"/>
              </a:rPr>
            </a:br>
            <a:br>
              <a:rPr kumimoji="0" lang="fr-ca" sz="1900" b="0" i="0" u="none" strike="noStrike" kern="1200" cap="none" spc="-100" normalizeH="0" baseline="0">
                <a:ln>
                  <a:noFill/>
                </a:ln>
                <a:solidFill>
                  <a:prstClr val="black"/>
                </a:solidFill>
                <a:effectLst/>
                <a:uLnTx/>
                <a:uFillTx/>
                <a:latin typeface="Avenir Next LT Pro Light" panose="02020404030301010803"/>
                <a:cs typeface="Arial"/>
              </a:rPr>
            </a:br>
            <a:r>
              <a:rPr kumimoji="0" lang="fr-ca" sz="1900" b="0" i="0" u="none" strike="noStrike" kern="1200" cap="none" spc="-100" normalizeH="0" baseline="0">
                <a:ln>
                  <a:noFill/>
                </a:ln>
                <a:solidFill>
                  <a:prstClr val="black"/>
                </a:solidFill>
                <a:effectLst/>
                <a:uLnTx/>
                <a:uFillTx/>
                <a:latin typeface="Avenir Next LT Pro Light" panose="02020404030301010803"/>
                <a:cs typeface="Arial"/>
              </a:rPr>
              <a:t>- Penser à formaliser le travail d’équipe ou les quarts en fonction des horaires. Envisager des solutions semblables pour des problèmes semblables, par exemple plusieurs quarts pour les chefs d’évacuation, utiliser la même approche pour les premiers soins ou la participation aux enquêtes sur les incidents.</a:t>
            </a:r>
            <a:br>
              <a:rPr lang="fr-ca" sz="1900" spc="-100">
                <a:solidFill>
                  <a:schemeClr val="tx1"/>
                </a:solidFill>
              </a:rPr>
            </a:br>
            <a:br>
              <a:rPr lang="fr-ca" sz="1900" spc="-100">
                <a:solidFill>
                  <a:schemeClr val="tx1"/>
                </a:solidFill>
              </a:rPr>
            </a:br>
            <a:endParaRPr lang="fr-ca" sz="1900" spc="-100" dirty="0">
              <a:solidFill>
                <a:schemeClr val="tx1"/>
              </a:solidFill>
            </a:endParaRPr>
          </a:p>
        </p:txBody>
      </p:sp>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a:blip r:embed="rId3">
            <a:extLst>
              <a:ext uri="{28A0092B-C50C-407E-A947-70E740481C1C}">
                <a14:useLocalDpi xmlns:a14="http://schemas.microsoft.com/office/drawing/2010/main" val="0"/>
              </a:ext>
            </a:extLst>
          </a:blip>
          <a:srcRect l="26200" r="30293"/>
          <a:stretch>
            <a:fillRect/>
          </a:stretch>
        </p:blipFill>
        <p:spPr>
          <a:xfrm>
            <a:off x="7228702" y="621793"/>
            <a:ext cx="4342547" cy="5614416"/>
          </a:xfrm>
          <a:prstGeom prst="rect">
            <a:avLst/>
          </a:prstGeom>
        </p:spPr>
      </p:pic>
    </p:spTree>
    <p:extLst>
      <p:ext uri="{BB962C8B-B14F-4D97-AF65-F5344CB8AC3E}">
        <p14:creationId xmlns:p14="http://schemas.microsoft.com/office/powerpoint/2010/main" val="387891764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0000"/>
          </a:schemeClr>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useBgFill="1">
        <p:nvSpPr>
          <p:cNvPr id="64" name="Rectangle 63">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66" name="Rectangle 65">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68" name="Rectangle 67">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0" name="Group 69">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71" name="Straight Connector 70">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75" name="Rectangle 74">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p:nvSpPr>
          <p:cNvPr id="77" name="Rectangle 76">
            <a:extLst>
              <a:ext uri="{FF2B5EF4-FFF2-40B4-BE49-F238E27FC236}">
                <a16:creationId xmlns:a16="http://schemas.microsoft.com/office/drawing/2014/main" id="{94003B42-F17E-473C-9366-9369C0471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79" name="Rectangle 78">
            <a:extLst>
              <a:ext uri="{FF2B5EF4-FFF2-40B4-BE49-F238E27FC236}">
                <a16:creationId xmlns:a16="http://schemas.microsoft.com/office/drawing/2014/main" id="{149DDF01-2EFB-49D0-864E-0CE29F33A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48D5ED3-C5CF-4DD2-BCC5-ADEFF2D881C7}"/>
              </a:ext>
            </a:extLst>
          </p:cNvPr>
          <p:cNvSpPr>
            <a:spLocks noGrp="1"/>
          </p:cNvSpPr>
          <p:nvPr>
            <p:ph type="title"/>
          </p:nvPr>
        </p:nvSpPr>
        <p:spPr>
          <a:xfrm>
            <a:off x="1163720" y="1552649"/>
            <a:ext cx="9860547" cy="4278417"/>
          </a:xfrm>
        </p:spPr>
        <p:txBody>
          <a:bodyPr vert="horz" lIns="91440" tIns="45720" rIns="91440" bIns="45720" rtlCol="0" anchor="ctr">
            <a:normAutofit fontScale="90000"/>
          </a:bodyPr>
          <a:lstStyle/>
          <a:p>
            <a:pPr algn="l" rtl="0">
              <a:lnSpc>
                <a:spcPct val="83000"/>
              </a:lnSpc>
            </a:pPr>
            <a:r>
              <a:rPr lang="fr-ca" sz="3600" b="0" i="0" u="none" cap="all" spc="-100" baseline="0" dirty="0">
                <a:solidFill>
                  <a:schemeClr val="bg1"/>
                </a:solidFill>
              </a:rPr>
              <a:t>COMITÉS ET COMMUNICATION : Conclusions </a:t>
            </a:r>
            <a:br>
              <a:rPr lang="fr-ca" sz="4300" cap="all" spc="-100" dirty="0">
                <a:solidFill>
                  <a:schemeClr val="bg1"/>
                </a:solidFill>
              </a:rPr>
            </a:br>
            <a:br>
              <a:rPr lang="fr-ca" sz="2100" cap="all" spc="-100" dirty="0">
                <a:solidFill>
                  <a:schemeClr val="bg1"/>
                </a:solidFill>
              </a:rPr>
            </a:br>
            <a:r>
              <a:rPr lang="fr-ca" sz="2100" b="0" i="0" u="none" cap="all" spc="-100" baseline="0" dirty="0">
                <a:solidFill>
                  <a:schemeClr val="bg1"/>
                </a:solidFill>
              </a:rPr>
              <a:t>S</a:t>
            </a:r>
            <a:r>
              <a:rPr lang="fr-ca" sz="2100" b="0" i="0" u="none" spc="-100" baseline="0" dirty="0">
                <a:solidFill>
                  <a:schemeClr val="bg1"/>
                </a:solidFill>
              </a:rPr>
              <a:t>oyez créatif et stratégique dans vos recommandations.</a:t>
            </a:r>
            <a:br>
              <a:rPr lang="fr-ca" sz="2100" spc="-100" dirty="0">
                <a:solidFill>
                  <a:schemeClr val="bg1"/>
                </a:solidFill>
              </a:rPr>
            </a:br>
            <a:br>
              <a:rPr lang="fr-ca" sz="2100" spc="-100" dirty="0">
                <a:solidFill>
                  <a:schemeClr val="bg1"/>
                </a:solidFill>
              </a:rPr>
            </a:br>
            <a:r>
              <a:rPr lang="fr-ca" sz="2100" b="0" i="0" u="none" spc="-100" baseline="0" dirty="0">
                <a:solidFill>
                  <a:schemeClr val="bg1"/>
                </a:solidFill>
              </a:rPr>
              <a:t>Sur les sujets importants n’oubliez pas de poser des questions.</a:t>
            </a:r>
            <a:br>
              <a:rPr lang="fr-ca" sz="2100" spc="-100" dirty="0">
                <a:solidFill>
                  <a:schemeClr val="bg1"/>
                </a:solidFill>
              </a:rPr>
            </a:br>
            <a:br>
              <a:rPr lang="fr-ca" sz="2100" spc="-100" dirty="0">
                <a:solidFill>
                  <a:schemeClr val="bg1"/>
                </a:solidFill>
              </a:rPr>
            </a:br>
            <a:r>
              <a:rPr lang="fr-ca" sz="2100" b="0" i="0" u="none" spc="-100" baseline="0" dirty="0">
                <a:solidFill>
                  <a:schemeClr val="bg1"/>
                </a:solidFill>
              </a:rPr>
              <a:t>Pour les travaux sur la violence et le harcèlement au travail, faites valoir l’utilisation d’outils d’évaluation complexes, étudiez les outils fournis et recourez aux événements, ou de nouveaux outils pour ouvrir le dialogue.</a:t>
            </a:r>
            <a:br>
              <a:rPr lang="fr-ca" sz="2100" spc="-100" dirty="0">
                <a:solidFill>
                  <a:schemeClr val="bg1"/>
                </a:solidFill>
              </a:rPr>
            </a:br>
            <a:br>
              <a:rPr lang="fr-ca" sz="2100" spc="-100" dirty="0">
                <a:solidFill>
                  <a:schemeClr val="bg1"/>
                </a:solidFill>
              </a:rPr>
            </a:br>
            <a:r>
              <a:rPr lang="fr-ca" sz="2100" b="0" i="0" u="none" spc="-100" baseline="0" dirty="0">
                <a:solidFill>
                  <a:schemeClr val="bg1"/>
                </a:solidFill>
              </a:rPr>
              <a:t>On remarque une certaine répétition, les conclusions étaient très semblables pour la violence et le harcèlement au travail, et les comités et la communication, parce que la voie à suivre.</a:t>
            </a:r>
            <a:br>
              <a:rPr lang="fr-ca" sz="2100" spc="-100" dirty="0">
                <a:solidFill>
                  <a:schemeClr val="bg1"/>
                </a:solidFill>
              </a:rPr>
            </a:br>
            <a:br>
              <a:rPr lang="fr-ca" sz="2100" spc="-100" dirty="0">
                <a:solidFill>
                  <a:schemeClr val="bg1"/>
                </a:solidFill>
              </a:rPr>
            </a:br>
            <a:endParaRPr lang="fr-ca" sz="4300" cap="all" spc="-100" dirty="0">
              <a:solidFill>
                <a:schemeClr val="bg1"/>
              </a:solidFill>
            </a:endParaRPr>
          </a:p>
        </p:txBody>
      </p:sp>
      <p:sp>
        <p:nvSpPr>
          <p:cNvPr id="81" name="Rectangle 80">
            <a:extLst>
              <a:ext uri="{FF2B5EF4-FFF2-40B4-BE49-F238E27FC236}">
                <a16:creationId xmlns:a16="http://schemas.microsoft.com/office/drawing/2014/main" id="{8EEA5BB7-5B71-4B52-AD7F-3BA82A617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3" name="Straight Connector 82">
            <a:extLst>
              <a:ext uri="{FF2B5EF4-FFF2-40B4-BE49-F238E27FC236}">
                <a16:creationId xmlns:a16="http://schemas.microsoft.com/office/drawing/2014/main" id="{2A1BDD5A-B952-463D-8BF6-F89EC6F21C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2C2EF86-4721-4AC5-AC3A-5343FE12BA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42A6C7C-49DA-4D7E-9647-1696C74DF8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100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9948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0" name="Rectangle 69">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2" name="Rectangle 71">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68082" y="1655788"/>
            <a:ext cx="8649738" cy="2590800"/>
          </a:xfrm>
        </p:spPr>
        <p:txBody>
          <a:bodyPr>
            <a:normAutofit/>
          </a:bodyPr>
          <a:lstStyle/>
          <a:p>
            <a:pPr rtl="0"/>
            <a:r>
              <a:rPr lang="fr-ca" sz="4800" b="1" i="0" u="none" baseline="0" dirty="0"/>
              <a:t>Violence et Harc</a:t>
            </a:r>
            <a:r>
              <a:rPr lang="fr-CA" sz="4800" b="1" i="0" u="none" baseline="0" dirty="0"/>
              <a:t>è</a:t>
            </a:r>
            <a:r>
              <a:rPr lang="fr-ca" sz="4800" b="1" i="0" u="none" baseline="0" dirty="0"/>
              <a:t>lement: </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3906812"/>
            <a:ext cx="8652788" cy="457201"/>
          </a:xfrm>
        </p:spPr>
        <p:txBody>
          <a:bodyPr>
            <a:noAutofit/>
          </a:bodyPr>
          <a:lstStyle/>
          <a:p>
            <a:pPr rtl="0">
              <a:lnSpc>
                <a:spcPct val="100000"/>
              </a:lnSpc>
              <a:spcAft>
                <a:spcPts val="600"/>
              </a:spcAft>
            </a:pPr>
            <a:r>
              <a:rPr kumimoji="0" lang="fr-ca" sz="2800" b="1" i="0" u="none" strike="noStrike" kern="1200" cap="none" spc="-100" normalizeH="0" baseline="0" noProof="0" dirty="0">
                <a:ln>
                  <a:noFill/>
                </a:ln>
                <a:solidFill>
                  <a:schemeClr val="tx1"/>
                </a:solidFill>
                <a:effectLst/>
                <a:uLnTx/>
                <a:uFillTx/>
                <a:latin typeface="Avenir Next LT Pro Light" panose="02020404030301010803"/>
                <a:cs typeface="Arial"/>
              </a:rPr>
              <a:t>Les comités sur la santé et sécurité, les représentants et les comités d’orientation ont un important rôle à jouer.</a:t>
            </a:r>
            <a:endParaRPr lang="fr-ca" sz="2800" b="1" dirty="0">
              <a:solidFill>
                <a:schemeClr val="tx1"/>
              </a:solidFill>
            </a:endParaRPr>
          </a:p>
        </p:txBody>
      </p:sp>
      <p:sp>
        <p:nvSpPr>
          <p:cNvPr id="74" name="Rectangle 73">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04436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0" name="Rectangle 69">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2" name="Rectangle 71">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a:bodyPr>
          <a:lstStyle/>
          <a:p>
            <a:pPr rtl="0"/>
            <a:r>
              <a:rPr lang="fr-ca" sz="4800" b="1" i="0" u="none" baseline="0" dirty="0"/>
              <a:t>Merci!</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3906812"/>
            <a:ext cx="8652788" cy="457201"/>
          </a:xfrm>
        </p:spPr>
        <p:txBody>
          <a:bodyPr>
            <a:noAutofit/>
          </a:bodyPr>
          <a:lstStyle/>
          <a:p>
            <a:pPr rtl="0">
              <a:lnSpc>
                <a:spcPct val="100000"/>
              </a:lnSpc>
              <a:spcAft>
                <a:spcPts val="600"/>
              </a:spcAft>
            </a:pPr>
            <a:endParaRPr lang="fr-ca" sz="2000" dirty="0"/>
          </a:p>
          <a:p>
            <a:pPr rtl="0">
              <a:lnSpc>
                <a:spcPct val="100000"/>
              </a:lnSpc>
              <a:spcAft>
                <a:spcPts val="600"/>
              </a:spcAft>
            </a:pPr>
            <a:r>
              <a:rPr lang="fr-ca" sz="2000" b="0" i="0" u="none" baseline="0" dirty="0"/>
              <a:t>Andrea </a:t>
            </a:r>
            <a:r>
              <a:rPr lang="fr-ca" sz="2000" b="0" i="0" u="none" baseline="0" dirty="0" err="1"/>
              <a:t>Peart</a:t>
            </a:r>
            <a:endParaRPr lang="fr-ca" sz="2000" b="0" i="0" u="none" baseline="0" dirty="0"/>
          </a:p>
          <a:p>
            <a:pPr rtl="0">
              <a:lnSpc>
                <a:spcPct val="100000"/>
              </a:lnSpc>
              <a:spcAft>
                <a:spcPts val="600"/>
              </a:spcAft>
            </a:pPr>
            <a:r>
              <a:rPr lang="fr-ca" sz="2000" b="0" i="0" u="none" baseline="0" dirty="0"/>
              <a:t>Agente nationale de santé et de sécurité </a:t>
            </a:r>
          </a:p>
          <a:p>
            <a:pPr rtl="0">
              <a:lnSpc>
                <a:spcPct val="100000"/>
              </a:lnSpc>
              <a:spcAft>
                <a:spcPts val="600"/>
              </a:spcAft>
            </a:pPr>
            <a:r>
              <a:rPr lang="fr-ca" sz="2000" b="0" i="0" u="none" baseline="0" dirty="0"/>
              <a:t>AFPC-PSAC</a:t>
            </a:r>
          </a:p>
        </p:txBody>
      </p:sp>
      <p:sp>
        <p:nvSpPr>
          <p:cNvPr id="74" name="Rectangle 73">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3997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Rectangle 145">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useBgFill="1">
        <p:nvSpPr>
          <p:cNvPr id="148" name="Rectangle 147">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50" name="Rectangle 149">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2" name="Rectangle 151">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54" name="Group 153">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55" name="Straight Connector 154">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59" name="Rectangle 158">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161" name="Rectangle 160">
            <a:extLst>
              <a:ext uri="{FF2B5EF4-FFF2-40B4-BE49-F238E27FC236}">
                <a16:creationId xmlns:a16="http://schemas.microsoft.com/office/drawing/2014/main" id="{391159B2-3847-4541-BAAE-D93F71723E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63" name="Rectangle 162">
            <a:extLst>
              <a:ext uri="{FF2B5EF4-FFF2-40B4-BE49-F238E27FC236}">
                <a16:creationId xmlns:a16="http://schemas.microsoft.com/office/drawing/2014/main" id="{93BDF953-B1FC-408F-A14E-33A8C1DC1B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357329F-E7E7-4471-8723-3BD1EE712DD2}"/>
              </a:ext>
            </a:extLst>
          </p:cNvPr>
          <p:cNvSpPr>
            <a:spLocks noGrp="1"/>
          </p:cNvSpPr>
          <p:nvPr>
            <p:ph type="title"/>
          </p:nvPr>
        </p:nvSpPr>
        <p:spPr>
          <a:xfrm>
            <a:off x="1241170" y="3716860"/>
            <a:ext cx="9732773" cy="1465112"/>
          </a:xfrm>
        </p:spPr>
        <p:txBody>
          <a:bodyPr vert="horz" lIns="91440" tIns="45720" rIns="91440" bIns="45720" rtlCol="0" anchor="ctr">
            <a:normAutofit/>
          </a:bodyPr>
          <a:lstStyle/>
          <a:p>
            <a:pPr algn="ctr" rtl="0">
              <a:lnSpc>
                <a:spcPct val="83000"/>
              </a:lnSpc>
            </a:pPr>
            <a:r>
              <a:rPr lang="fr-ca" sz="5100" b="0" i="0" u="none" cap="all" spc="-100" baseline="0"/>
              <a:t>UN GROS MERCI POUR TOUT CE QUE VOUS FAITES</a:t>
            </a:r>
          </a:p>
        </p:txBody>
      </p:sp>
      <p:sp>
        <p:nvSpPr>
          <p:cNvPr id="165" name="Rectangle 164">
            <a:extLst>
              <a:ext uri="{FF2B5EF4-FFF2-40B4-BE49-F238E27FC236}">
                <a16:creationId xmlns:a16="http://schemas.microsoft.com/office/drawing/2014/main" id="{17C4AC30-431E-4860-8128-139F9F61E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7" name="Straight Connector 166">
            <a:extLst>
              <a:ext uri="{FF2B5EF4-FFF2-40B4-BE49-F238E27FC236}">
                <a16:creationId xmlns:a16="http://schemas.microsoft.com/office/drawing/2014/main" id="{D0C35C70-8DD1-457D-85E7-728F1B0C52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B71691B1-EF90-41BA-A886-9331EB0364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EB77709-9ED2-4392-8D1E-91E4AB9644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026" name="Picture 2" descr="YouTube's New Applause Feature Allows Users to Tip Creators - [Talking  Influence]">
            <a:extLst>
              <a:ext uri="{FF2B5EF4-FFF2-40B4-BE49-F238E27FC236}">
                <a16:creationId xmlns:a16="http://schemas.microsoft.com/office/drawing/2014/main" id="{FC2AF586-8BA4-497B-9DE2-BE9AFA5271E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62" r="6049" b="-2"/>
          <a:stretch/>
        </p:blipFill>
        <p:spPr bwMode="auto">
          <a:xfrm>
            <a:off x="3116580" y="1395172"/>
            <a:ext cx="5969424" cy="214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06773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0000"/>
          </a:schemeClr>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useBgFill="1">
        <p:nvSpPr>
          <p:cNvPr id="40" name="Rectangle 3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2" name="Rectangle 4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4" name="Rectangle 4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6" name="Group 4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7" name="Straight Connector 4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B645BD8A-B13F-463A-9101-4FB883F06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53" name="Rectangle 52">
            <a:extLst>
              <a:ext uri="{FF2B5EF4-FFF2-40B4-BE49-F238E27FC236}">
                <a16:creationId xmlns:a16="http://schemas.microsoft.com/office/drawing/2014/main" id="{94003B42-F17E-473C-9366-9369C04711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55" name="Rectangle 54">
            <a:extLst>
              <a:ext uri="{FF2B5EF4-FFF2-40B4-BE49-F238E27FC236}">
                <a16:creationId xmlns:a16="http://schemas.microsoft.com/office/drawing/2014/main" id="{149DDF01-2EFB-49D0-864E-0CE29F33A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48D5ED3-C5CF-4DD2-BCC5-ADEFF2D881C7}"/>
              </a:ext>
            </a:extLst>
          </p:cNvPr>
          <p:cNvSpPr>
            <a:spLocks noGrp="1"/>
          </p:cNvSpPr>
          <p:nvPr>
            <p:ph type="title"/>
          </p:nvPr>
        </p:nvSpPr>
        <p:spPr>
          <a:xfrm>
            <a:off x="1209040" y="1754659"/>
            <a:ext cx="9860547" cy="3005463"/>
          </a:xfrm>
        </p:spPr>
        <p:txBody>
          <a:bodyPr vert="horz" lIns="91440" tIns="45720" rIns="91440" bIns="45720" rtlCol="0" anchor="ctr">
            <a:normAutofit/>
          </a:bodyPr>
          <a:lstStyle/>
          <a:p>
            <a:pPr algn="ctr" rtl="0">
              <a:lnSpc>
                <a:spcPct val="83000"/>
              </a:lnSpc>
            </a:pPr>
            <a:r>
              <a:rPr lang="fr-ca" sz="6800" b="0" i="0" u="none" cap="all" spc="-100" baseline="0">
                <a:solidFill>
                  <a:schemeClr val="bg1"/>
                </a:solidFill>
              </a:rPr>
              <a:t>Des questions?</a:t>
            </a:r>
          </a:p>
        </p:txBody>
      </p:sp>
      <p:sp>
        <p:nvSpPr>
          <p:cNvPr id="57" name="Rectangle 56">
            <a:extLst>
              <a:ext uri="{FF2B5EF4-FFF2-40B4-BE49-F238E27FC236}">
                <a16:creationId xmlns:a16="http://schemas.microsoft.com/office/drawing/2014/main" id="{8EEA5BB7-5B71-4B52-AD7F-3BA82A617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9" name="Straight Connector 58">
            <a:extLst>
              <a:ext uri="{FF2B5EF4-FFF2-40B4-BE49-F238E27FC236}">
                <a16:creationId xmlns:a16="http://schemas.microsoft.com/office/drawing/2014/main" id="{2A1BDD5A-B952-463D-8BF6-F89EC6F21C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2C2EF86-4721-4AC5-AC3A-5343FE12BA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55369"/>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42A6C7C-49DA-4D7E-9647-1696C74DF8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100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70964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endParaRPr/>
          </a:p>
        </p:txBody>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pPr algn="l" rtl="0"/>
            <a:r>
              <a:rPr lang="fr-ca" b="1" i="0" u="none" baseline="0">
                <a:solidFill>
                  <a:schemeClr val="tx1">
                    <a:lumMod val="75000"/>
                    <a:lumOff val="25000"/>
                  </a:schemeClr>
                </a:solidFill>
              </a:rPr>
              <a:t>Au programme</a:t>
            </a:r>
          </a:p>
        </p:txBody>
      </p:sp>
      <p:graphicFrame>
        <p:nvGraphicFramePr>
          <p:cNvPr id="31" name="Content Placeholder 2" descr="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1424025492"/>
              </p:ext>
            </p:extLst>
          </p:nvPr>
        </p:nvGraphicFramePr>
        <p:xfrm>
          <a:off x="4740751" y="1748164"/>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useBgFill="1">
        <p:nvSpPr>
          <p:cNvPr id="101" name="Rectangle 10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03" name="Rectangle 10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05" name="Rectangle 10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7" name="Group 10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08" name="Straight Connector 10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12" name="Rectangle 11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ca"/>
          </a:p>
        </p:txBody>
      </p:sp>
      <p:sp>
        <p:nvSpPr>
          <p:cNvPr id="114" name="Rectangle 113">
            <a:extLst>
              <a:ext uri="{FF2B5EF4-FFF2-40B4-BE49-F238E27FC236}">
                <a16:creationId xmlns:a16="http://schemas.microsoft.com/office/drawing/2014/main" id="{A643B7E8-B361-4A91-A7A5-07418CFCF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fr-ca"/>
          </a:p>
        </p:txBody>
      </p:sp>
      <p:sp>
        <p:nvSpPr>
          <p:cNvPr id="116" name="Rectangle 115">
            <a:extLst>
              <a:ext uri="{FF2B5EF4-FFF2-40B4-BE49-F238E27FC236}">
                <a16:creationId xmlns:a16="http://schemas.microsoft.com/office/drawing/2014/main" id="{D7A74E93-DAA8-4661-8F23-0F48710EA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269159"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18" name="Rectangle 117">
            <a:extLst>
              <a:ext uri="{FF2B5EF4-FFF2-40B4-BE49-F238E27FC236}">
                <a16:creationId xmlns:a16="http://schemas.microsoft.com/office/drawing/2014/main" id="{FF212E38-C041-49D9-9236-29FF44B27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16" y="809244"/>
            <a:ext cx="5943600"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357329F-E7E7-4471-8723-3BD1EE712DD2}"/>
              </a:ext>
            </a:extLst>
          </p:cNvPr>
          <p:cNvSpPr>
            <a:spLocks noGrp="1"/>
          </p:cNvSpPr>
          <p:nvPr>
            <p:ph type="title"/>
          </p:nvPr>
        </p:nvSpPr>
        <p:spPr>
          <a:xfrm>
            <a:off x="1243632" y="1986848"/>
            <a:ext cx="5068568" cy="3135379"/>
          </a:xfrm>
        </p:spPr>
        <p:txBody>
          <a:bodyPr vert="horz" lIns="91440" tIns="45720" rIns="91440" bIns="45720" rtlCol="0" anchor="ctr">
            <a:normAutofit/>
          </a:bodyPr>
          <a:lstStyle/>
          <a:p>
            <a:pPr algn="ctr" rtl="0">
              <a:lnSpc>
                <a:spcPct val="83000"/>
              </a:lnSpc>
            </a:pPr>
            <a:r>
              <a:rPr lang="fr-ca" sz="6000" b="0" i="0" u="none" cap="all" spc="-100" baseline="0" dirty="0"/>
              <a:t>De quoi l’AVENIR sera-t-il fait?</a:t>
            </a:r>
          </a:p>
        </p:txBody>
      </p:sp>
      <p:sp>
        <p:nvSpPr>
          <p:cNvPr id="120" name="Rectangle 119">
            <a:extLst>
              <a:ext uri="{FF2B5EF4-FFF2-40B4-BE49-F238E27FC236}">
                <a16:creationId xmlns:a16="http://schemas.microsoft.com/office/drawing/2014/main" id="{790391D1-AA86-467F-A77E-0606FCCCD2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7796"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2" name="Straight Connector 121">
            <a:extLst>
              <a:ext uri="{FF2B5EF4-FFF2-40B4-BE49-F238E27FC236}">
                <a16:creationId xmlns:a16="http://schemas.microsoft.com/office/drawing/2014/main" id="{4A430F17-C7B1-40FD-89FA-55002B663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3EAAD29-514C-4272-AA97-D2DCEB35B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3736"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080894D-F290-4DF4-82A7-905285A7E1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32096"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E8A35B8C-7DBB-459A-B1DE-CCF8C443CAAB}"/>
              </a:ext>
            </a:extLst>
          </p:cNvPr>
          <p:cNvPicPr>
            <a:picLocks noGrp="1" noChangeAspect="1"/>
          </p:cNvPicPr>
          <p:nvPr>
            <p:ph idx="1"/>
          </p:nvPr>
        </p:nvPicPr>
        <p:blipFill rotWithShape="1">
          <a:blip r:embed="rId3"/>
          <a:srcRect r="-2" b="11244"/>
          <a:stretch/>
        </p:blipFill>
        <p:spPr>
          <a:xfrm>
            <a:off x="7555832" y="10"/>
            <a:ext cx="4636163" cy="6857990"/>
          </a:xfrm>
          <a:prstGeom prst="rect">
            <a:avLst/>
          </a:prstGeom>
        </p:spPr>
      </p:pic>
    </p:spTree>
    <p:extLst>
      <p:ext uri="{BB962C8B-B14F-4D97-AF65-F5344CB8AC3E}">
        <p14:creationId xmlns:p14="http://schemas.microsoft.com/office/powerpoint/2010/main" val="5266448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69">
            <a:extLst>
              <a:ext uri="{FF2B5EF4-FFF2-40B4-BE49-F238E27FC236}">
                <a16:creationId xmlns:a16="http://schemas.microsoft.com/office/drawing/2014/main" id="{9D879A56-BA4A-47BE-B8EA-643910D69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77" name="Rectangle 71">
            <a:extLst>
              <a:ext uri="{FF2B5EF4-FFF2-40B4-BE49-F238E27FC236}">
                <a16:creationId xmlns:a16="http://schemas.microsoft.com/office/drawing/2014/main" id="{68E7D62B-6F82-4DD0-9764-C143AEAAC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5353249" y="1348844"/>
            <a:ext cx="5716338" cy="3042706"/>
          </a:xfrm>
        </p:spPr>
        <p:txBody>
          <a:bodyPr>
            <a:normAutofit fontScale="90000"/>
          </a:bodyPr>
          <a:lstStyle/>
          <a:p>
            <a:pPr rtl="0"/>
            <a:r>
              <a:rPr lang="fr-ca" sz="5600" b="0" i="0" u="none" baseline="0"/>
              <a:t>« La meilleure façon de prédire l’avenir, c’est de l’inventer. »</a:t>
            </a:r>
            <a:endParaRPr lang="fr-ca" sz="560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5533786" y="4682062"/>
            <a:ext cx="5355264" cy="950976"/>
          </a:xfrm>
        </p:spPr>
        <p:txBody>
          <a:bodyPr>
            <a:normAutofit/>
          </a:bodyPr>
          <a:lstStyle/>
          <a:p>
            <a:pPr rtl="0">
              <a:lnSpc>
                <a:spcPct val="100000"/>
              </a:lnSpc>
              <a:spcAft>
                <a:spcPts val="600"/>
              </a:spcAft>
            </a:pPr>
            <a:r>
              <a:rPr lang="fr-ca" b="0" i="0" u="none" baseline="0" dirty="0"/>
              <a:t>En 1971, au Centre de recherche Xerox Palo Alto (Xerox PARC), l’informaticien Alan Kay a prononcé </a:t>
            </a:r>
            <a:r>
              <a:rPr lang="fr-ca" dirty="0"/>
              <a:t>cette</a:t>
            </a:r>
            <a:r>
              <a:rPr lang="fr-ca" b="0" i="0" u="none" baseline="0" dirty="0"/>
              <a:t> célèbre phrase. </a:t>
            </a:r>
            <a:endParaRPr lang="fr-ca" dirty="0"/>
          </a:p>
        </p:txBody>
      </p:sp>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l="26030" r="30123"/>
          <a:stretch/>
        </p:blipFill>
        <p:spPr>
          <a:xfrm>
            <a:off x="616737" y="621793"/>
            <a:ext cx="4376501" cy="5614416"/>
          </a:xfrm>
          <a:prstGeom prst="rect">
            <a:avLst/>
          </a:prstGeom>
        </p:spPr>
      </p:pic>
      <p:sp>
        <p:nvSpPr>
          <p:cNvPr id="74" name="Rectangle 73">
            <a:extLst>
              <a:ext uri="{FF2B5EF4-FFF2-40B4-BE49-F238E27FC236}">
                <a16:creationId xmlns:a16="http://schemas.microsoft.com/office/drawing/2014/main" id="{9C283B92-B6AF-4FE0-AF35-F51A6790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6" name="Straight Connector 75">
            <a:extLst>
              <a:ext uri="{FF2B5EF4-FFF2-40B4-BE49-F238E27FC236}">
                <a16:creationId xmlns:a16="http://schemas.microsoft.com/office/drawing/2014/main" id="{9B60A8CB-176B-4FD6-AD24-9D98027E5C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171CA5D-A004-471D-81F2-0B1381DE61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682D131-57BB-442B-BD9B-8F06D2B23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913488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86" name="Rectangle 85">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357329F-E7E7-4471-8723-3BD1EE712DD2}"/>
              </a:ext>
            </a:extLst>
          </p:cNvPr>
          <p:cNvSpPr>
            <a:spLocks noGrp="1"/>
          </p:cNvSpPr>
          <p:nvPr>
            <p:ph type="title"/>
          </p:nvPr>
        </p:nvSpPr>
        <p:spPr>
          <a:xfrm>
            <a:off x="895837" y="790277"/>
            <a:ext cx="8955533" cy="768462"/>
          </a:xfrm>
        </p:spPr>
        <p:txBody>
          <a:bodyPr vert="horz" lIns="91440" tIns="45720" rIns="91440" bIns="45720" rtlCol="0" anchor="ctr">
            <a:normAutofit/>
          </a:bodyPr>
          <a:lstStyle/>
          <a:p>
            <a:pPr algn="l" rtl="0">
              <a:lnSpc>
                <a:spcPct val="83000"/>
              </a:lnSpc>
            </a:pPr>
            <a:r>
              <a:rPr lang="fr-ca" sz="4400" b="0" i="0" u="none" cap="all" spc="-100" baseline="0" dirty="0"/>
              <a:t>OBJECTIFS</a:t>
            </a:r>
          </a:p>
        </p:txBody>
      </p:sp>
      <p:sp>
        <p:nvSpPr>
          <p:cNvPr id="88" name="Rectangle 87">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0" name="Straight Connector 89">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4E0A25-C4C6-43AC-B657-8B53D5FD330B}"/>
              </a:ext>
            </a:extLst>
          </p:cNvPr>
          <p:cNvSpPr>
            <a:spLocks noGrp="1"/>
          </p:cNvSpPr>
          <p:nvPr>
            <p:ph idx="1"/>
          </p:nvPr>
        </p:nvSpPr>
        <p:spPr>
          <a:xfrm>
            <a:off x="735610" y="1533727"/>
            <a:ext cx="10716768" cy="5057865"/>
          </a:xfrm>
        </p:spPr>
        <p:txBody>
          <a:bodyPr>
            <a:noAutofit/>
          </a:bodyPr>
          <a:lstStyle/>
          <a:p>
            <a:pPr marL="0" indent="0" algn="l" rtl="0">
              <a:buNone/>
            </a:pPr>
            <a:br>
              <a:rPr kumimoji="0" lang="fr-ca" sz="18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br>
            <a:br>
              <a:rPr kumimoji="0" lang="fr-ca" sz="18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br>
            <a:r>
              <a:rPr kumimoji="0" lang="fr-ca" sz="18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Voir à ce que l’employeur fasse ce qu’il faut pour prévenir </a:t>
            </a:r>
            <a:r>
              <a:rPr kumimoji="0" lang="fr-ca" sz="1800" b="1"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la violence et le harcèlement </a:t>
            </a:r>
            <a:r>
              <a:rPr kumimoji="0" lang="fr-ca" sz="18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au travail, soit prêt à formuler des recommandations sur les facteurs de risque, comprenne les rôles des divers intervenants et saisisse ce qu’il faut faire pour intervenir dans un cas de violence ou de harcèlement, résoudre le problème et appuyer la victime. Appuyer et </a:t>
            </a:r>
            <a:r>
              <a:rPr kumimoji="0" lang="fr-ca" sz="1800" b="1"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inspirer les comités de santé et sécurité</a:t>
            </a:r>
            <a:r>
              <a:rPr kumimoji="0" lang="fr-ca" sz="18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a:t>
            </a:r>
            <a:br>
              <a:rPr kumimoji="0" lang="fr-ca" sz="1800" b="1"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br>
            <a:br>
              <a:rPr kumimoji="0" lang="fr-ca" sz="1800" b="1"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br>
            <a:r>
              <a:rPr kumimoji="0" lang="fr-ca" sz="18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Comprendre que notre </a:t>
            </a:r>
            <a:r>
              <a:rPr kumimoji="0" lang="fr-ca" sz="1800" b="1"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but principal consiste à formuler des recommandations</a:t>
            </a:r>
            <a:r>
              <a:rPr kumimoji="0" lang="fr-ca" sz="18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a:t>
            </a:r>
            <a:br>
              <a:rPr kumimoji="0" lang="fr-ca" sz="18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br>
            <a:br>
              <a:rPr kumimoji="0" lang="fr-ca" sz="18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br>
            <a:r>
              <a:rPr kumimoji="0" lang="fr-ca" sz="1800" b="1"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S’adapter aux nouvelles conditions de travail et notamment à notre rôle dans la promotion de la santé et sécurité.</a:t>
            </a:r>
            <a:endParaRPr lang="fr-ca" sz="1800" dirty="0"/>
          </a:p>
        </p:txBody>
      </p:sp>
    </p:spTree>
    <p:extLst>
      <p:ext uri="{BB962C8B-B14F-4D97-AF65-F5344CB8AC3E}">
        <p14:creationId xmlns:p14="http://schemas.microsoft.com/office/powerpoint/2010/main" val="35288142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p:nvSpPr>
          <p:cNvPr id="2" name="Title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a:normAutofit/>
          </a:bodyPr>
          <a:lstStyle/>
          <a:p>
            <a:pPr algn="l" rtl="0"/>
            <a:r>
              <a:rPr lang="fr-ca" b="0" i="0" u="none" baseline="0">
                <a:solidFill>
                  <a:schemeClr val="tx1">
                    <a:lumMod val="75000"/>
                    <a:lumOff val="25000"/>
                  </a:schemeClr>
                </a:solidFill>
              </a:rPr>
              <a:t>Violence et harcèlement</a:t>
            </a:r>
          </a:p>
        </p:txBody>
      </p:sp>
      <p:graphicFrame>
        <p:nvGraphicFramePr>
          <p:cNvPr id="31" name="Content Placeholder 2" descr="timeline">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2563650456"/>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3994563"/>
      </p:ext>
    </p:extLst>
  </p:cSld>
  <p:clrMapOvr>
    <a:overrideClrMapping bg1="lt1" tx1="dk1" bg2="lt2" tx2="dk2" accent1="accent1" accent2="accent2" accent3="accent3" accent4="accent4" accent5="accent5" accent6="accent6" hlink="hlink" folHlink="folHlink"/>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Avenir Next LT Pro" panose="02020404030301010803"/>
              <a:cs typeface="Arial"/>
            </a:endParaRPr>
          </a:p>
        </p:txBody>
      </p:sp>
      <p:sp useBgFill="1">
        <p:nvSpPr>
          <p:cNvPr id="73" name="Rectangle 72">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77" name="Rectangle 76">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9" name="Group 7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80" name="Straight Connector 79">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1DAC2350-FA6C-4B24-9A17-926C160E8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p:nvSpPr>
          <p:cNvPr id="86" name="Rectangle 85">
            <a:extLst>
              <a:ext uri="{FF2B5EF4-FFF2-40B4-BE49-F238E27FC236}">
                <a16:creationId xmlns:a16="http://schemas.microsoft.com/office/drawing/2014/main" id="{2A637C44-0146-4C54-A1A1-57BC8E6C3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solidFill>
            <a:schemeClr val="bg1">
              <a:lumMod val="75000"/>
              <a:lumOff val="25000"/>
            </a:schemeClr>
          </a:solid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D357329F-E7E7-4471-8723-3BD1EE712DD2}"/>
              </a:ext>
            </a:extLst>
          </p:cNvPr>
          <p:cNvSpPr>
            <a:spLocks noGrp="1"/>
          </p:cNvSpPr>
          <p:nvPr>
            <p:ph type="title"/>
          </p:nvPr>
        </p:nvSpPr>
        <p:spPr>
          <a:xfrm>
            <a:off x="1011426" y="1230788"/>
            <a:ext cx="8955533" cy="768462"/>
          </a:xfrm>
        </p:spPr>
        <p:txBody>
          <a:bodyPr vert="horz" lIns="91440" tIns="45720" rIns="91440" bIns="45720" rtlCol="0" anchor="ctr">
            <a:normAutofit/>
          </a:bodyPr>
          <a:lstStyle/>
          <a:p>
            <a:pPr algn="l" rtl="0">
              <a:lnSpc>
                <a:spcPct val="83000"/>
              </a:lnSpc>
            </a:pPr>
            <a:r>
              <a:rPr lang="fr-ca" sz="4400" b="0" i="0" u="none" cap="all" spc="-100" baseline="0" dirty="0"/>
              <a:t>Violence et harcèlement</a:t>
            </a:r>
          </a:p>
        </p:txBody>
      </p:sp>
      <p:sp>
        <p:nvSpPr>
          <p:cNvPr id="88" name="Rectangle 87">
            <a:extLst>
              <a:ext uri="{FF2B5EF4-FFF2-40B4-BE49-F238E27FC236}">
                <a16:creationId xmlns:a16="http://schemas.microsoft.com/office/drawing/2014/main" id="{6AB310E7-DE5C-4964-8CBB-E87A22B5B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0" name="Straight Connector 89">
            <a:extLst>
              <a:ext uri="{FF2B5EF4-FFF2-40B4-BE49-F238E27FC236}">
                <a16:creationId xmlns:a16="http://schemas.microsoft.com/office/drawing/2014/main" id="{BC6D0BA2-2FCA-496D-A55A-C56A7B3E09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A158404-99A1-4EB0-B63C-8744C273AC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1848EA8-FE52-4762-AE9B-5D1DD4C336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14E0A25-C4C6-43AC-B657-8B53D5FD330B}"/>
              </a:ext>
            </a:extLst>
          </p:cNvPr>
          <p:cNvSpPr>
            <a:spLocks noGrp="1"/>
          </p:cNvSpPr>
          <p:nvPr>
            <p:ph idx="1"/>
          </p:nvPr>
        </p:nvSpPr>
        <p:spPr>
          <a:xfrm>
            <a:off x="848612" y="1999250"/>
            <a:ext cx="10347708" cy="4222366"/>
          </a:xfrm>
        </p:spPr>
        <p:txBody>
          <a:bodyPr>
            <a:normAutofit fontScale="85000" lnSpcReduction="20000"/>
          </a:bodyPr>
          <a:lstStyle/>
          <a:p>
            <a:pPr algn="l" rtl="0">
              <a:buFontTx/>
              <a:buChar char="-"/>
            </a:pPr>
            <a:r>
              <a:rPr kumimoji="0" lang="fr-ca" sz="20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Un nouveau cadre de gestion des cas de violence et de harcèlement est entré en vigueur le 1</a:t>
            </a:r>
            <a:r>
              <a:rPr kumimoji="0" lang="fr-ca" sz="2000" b="0" i="0" u="none" strike="noStrike" kern="1200" cap="none" spc="-100" normalizeH="0" baseline="30000" dirty="0">
                <a:ln>
                  <a:noFill/>
                </a:ln>
                <a:solidFill>
                  <a:prstClr val="black">
                    <a:lumMod val="85000"/>
                    <a:lumOff val="15000"/>
                  </a:prstClr>
                </a:solidFill>
                <a:effectLst/>
                <a:uLnTx/>
                <a:uFillTx/>
                <a:latin typeface="Avenir Next LT Pro Light" panose="02020404030301010803"/>
                <a:cs typeface="Arial"/>
              </a:rPr>
              <a:t>er</a:t>
            </a:r>
            <a:r>
              <a:rPr kumimoji="0" lang="fr-ca" sz="20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 janvier 2021.</a:t>
            </a:r>
            <a:endParaRPr lang="fr-ca" sz="2000" spc="-100" dirty="0">
              <a:solidFill>
                <a:prstClr val="black">
                  <a:lumMod val="85000"/>
                  <a:lumOff val="15000"/>
                </a:prstClr>
              </a:solidFill>
              <a:latin typeface="Avenir Next LT Pro Light" panose="02020404030301010803"/>
              <a:cs typeface="Arial"/>
            </a:endParaRPr>
          </a:p>
          <a:p>
            <a:pPr algn="l" rtl="0">
              <a:buFontTx/>
              <a:buChar char="-"/>
            </a:pPr>
            <a:r>
              <a:rPr kumimoji="0" lang="fr-ca" sz="20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 Beaucoup de formations ont été offertes, mais une bonne partie de la théorie n’a pas été mise en pratique</a:t>
            </a:r>
            <a:r>
              <a:rPr lang="fr-ca" sz="2000" b="0" i="0" u="none" spc="-100" baseline="0" dirty="0">
                <a:solidFill>
                  <a:prstClr val="black">
                    <a:lumMod val="85000"/>
                    <a:lumOff val="15000"/>
                  </a:prstClr>
                </a:solidFill>
                <a:latin typeface="Avenir Next LT Pro Light" panose="02020404030301010803"/>
                <a:cs typeface="Arial"/>
              </a:rPr>
              <a:t> parce que les cas sont rares.</a:t>
            </a:r>
            <a:endParaRPr kumimoji="0" lang="fr-ca" sz="2000" b="0" i="0" u="none" strike="noStrike" kern="1200" cap="none" spc="-100" normalizeH="0" baseline="0" noProof="0" dirty="0">
              <a:ln>
                <a:noFill/>
              </a:ln>
              <a:solidFill>
                <a:prstClr val="black">
                  <a:lumMod val="85000"/>
                  <a:lumOff val="15000"/>
                </a:prstClr>
              </a:solidFill>
              <a:effectLst/>
              <a:uLnTx/>
              <a:uFillTx/>
              <a:latin typeface="Avenir Next LT Pro Light" panose="02020404030301010803"/>
              <a:cs typeface="Arial"/>
            </a:endParaRPr>
          </a:p>
          <a:p>
            <a:pPr algn="l" rtl="0">
              <a:buFontTx/>
              <a:buChar char="-"/>
            </a:pPr>
            <a:r>
              <a:rPr kumimoji="0" lang="fr-ca" sz="20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Nous devons voir à ce que l’employeur fasse ce qu’il faut pour prévenir la violence et le harcèlement.</a:t>
            </a:r>
          </a:p>
          <a:p>
            <a:pPr algn="l" rtl="0">
              <a:buFontTx/>
              <a:buChar char="-"/>
            </a:pPr>
            <a:r>
              <a:rPr kumimoji="0" lang="fr-ca" sz="20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Nous devons être prêts à formuler des recommandations sur les facteurs de risque de violence ou de harcèlement.</a:t>
            </a:r>
          </a:p>
          <a:p>
            <a:pPr algn="l" rtl="0">
              <a:buFontTx/>
              <a:buChar char="-"/>
            </a:pPr>
            <a:r>
              <a:rPr kumimoji="0" lang="fr-ca" sz="20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Définir les rôles différents et complémentaires des divers intervenants dans le lieu de travail et mieux définir ce qu’il faut pour intervenir dans un cas de violence ou de harcèlement, résoudre le problème et appuyer la victime. </a:t>
            </a:r>
            <a:br>
              <a:rPr kumimoji="0" lang="fr-ca" sz="2000" b="1"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br>
            <a:br>
              <a:rPr kumimoji="0" lang="fr-ca" sz="2000" b="1"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br>
            <a:r>
              <a:rPr kumimoji="0" lang="fr-ca" sz="2000" b="1"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Outils offerts :</a:t>
            </a:r>
            <a:br>
              <a:rPr kumimoji="0" lang="fr-ca" sz="2000" b="1"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br>
            <a:r>
              <a:rPr kumimoji="0" lang="fr-ca" sz="20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 exemple de mandat</a:t>
            </a:r>
            <a:br>
              <a:rPr kumimoji="0" lang="fr-ca" sz="2000" b="1"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br>
            <a:r>
              <a:rPr kumimoji="0" lang="fr-ca" sz="20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 organigramme</a:t>
            </a:r>
            <a:br>
              <a:rPr kumimoji="0" lang="fr-ca" sz="2000" b="1"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br>
            <a:r>
              <a:rPr kumimoji="0" lang="fr-ca" sz="20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 foire aux questions</a:t>
            </a:r>
            <a:br>
              <a:rPr kumimoji="0" lang="fr-ca" sz="2000" b="1"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br>
            <a:r>
              <a:rPr kumimoji="0" lang="fr-ca" sz="20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 guide sur la violence familiale</a:t>
            </a:r>
            <a:br>
              <a:rPr kumimoji="0" lang="fr-ca" sz="20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br>
            <a:r>
              <a:rPr kumimoji="0" lang="fr-ca" sz="20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 outil d’évaluation des risques</a:t>
            </a:r>
            <a:br>
              <a:rPr kumimoji="0" lang="fr-ca" sz="20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br>
            <a:r>
              <a:rPr kumimoji="0" lang="fr-ca" sz="2000" b="0" i="0" u="none" strike="noStrike" kern="1200" cap="none" spc="-100" normalizeH="0" baseline="0" dirty="0">
                <a:ln>
                  <a:noFill/>
                </a:ln>
                <a:solidFill>
                  <a:prstClr val="black">
                    <a:lumMod val="85000"/>
                    <a:lumOff val="15000"/>
                  </a:prstClr>
                </a:solidFill>
                <a:effectLst/>
                <a:uLnTx/>
                <a:uFillTx/>
                <a:latin typeface="Avenir Next LT Pro Light" panose="02020404030301010803"/>
                <a:cs typeface="Arial"/>
              </a:rPr>
              <a:t>- règlements, document d’interprétation, politiques et guides, etc.</a:t>
            </a:r>
            <a:endParaRPr lang="fr-ca" dirty="0"/>
          </a:p>
        </p:txBody>
      </p:sp>
      <p:pic>
        <p:nvPicPr>
          <p:cNvPr id="4" name="Picture 3">
            <a:extLst>
              <a:ext uri="{FF2B5EF4-FFF2-40B4-BE49-F238E27FC236}">
                <a16:creationId xmlns:a16="http://schemas.microsoft.com/office/drawing/2014/main" id="{77DCE6A4-E93B-41BC-A726-9871880BC864}"/>
              </a:ext>
            </a:extLst>
          </p:cNvPr>
          <p:cNvPicPr>
            <a:picLocks noChangeAspect="1"/>
          </p:cNvPicPr>
          <p:nvPr/>
        </p:nvPicPr>
        <p:blipFill>
          <a:blip r:embed="rId3"/>
          <a:stretch>
            <a:fillRect/>
          </a:stretch>
        </p:blipFill>
        <p:spPr>
          <a:xfrm>
            <a:off x="6851062" y="4327780"/>
            <a:ext cx="4415223" cy="1436880"/>
          </a:xfrm>
          <a:prstGeom prst="rect">
            <a:avLst/>
          </a:prstGeom>
        </p:spPr>
      </p:pic>
    </p:spTree>
    <p:extLst>
      <p:ext uri="{BB962C8B-B14F-4D97-AF65-F5344CB8AC3E}">
        <p14:creationId xmlns:p14="http://schemas.microsoft.com/office/powerpoint/2010/main" val="10774495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carte&#10;&#10;Description générée automatiquement">
            <a:extLst>
              <a:ext uri="{FF2B5EF4-FFF2-40B4-BE49-F238E27FC236}">
                <a16:creationId xmlns:a16="http://schemas.microsoft.com/office/drawing/2014/main" id="{E23BAD5B-CE98-4F2E-876B-0522208E4641}"/>
              </a:ext>
            </a:extLst>
          </p:cNvPr>
          <p:cNvPicPr>
            <a:picLocks noChangeAspect="1"/>
          </p:cNvPicPr>
          <p:nvPr/>
        </p:nvPicPr>
        <p:blipFill>
          <a:blip r:embed="rId3"/>
          <a:stretch>
            <a:fillRect/>
          </a:stretch>
        </p:blipFill>
        <p:spPr>
          <a:xfrm>
            <a:off x="1450428" y="221722"/>
            <a:ext cx="9913404" cy="6414556"/>
          </a:xfrm>
          <a:prstGeom prst="rect">
            <a:avLst/>
          </a:prstGeom>
        </p:spPr>
      </p:pic>
    </p:spTree>
    <p:extLst>
      <p:ext uri="{BB962C8B-B14F-4D97-AF65-F5344CB8AC3E}">
        <p14:creationId xmlns:p14="http://schemas.microsoft.com/office/powerpoint/2010/main" val="13962777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9.01.14"/>
  <p:tag name="AS_TITLE" val="Aspose.Slides for .NET 4.0 Client Profile"/>
  <p:tag name="AS_VERSION" val="19.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Arial"/>
        <a:cs typeface="Arial"/>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Arial"/>
        <a:cs typeface="Arial"/>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1_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themeOverride>
</file>

<file path=ppt/theme/themeOverride2.xml><?xml version="1.0" encoding="utf-8"?>
<a:themeOverride xmlns:a="http://schemas.openxmlformats.org/drawingml/2006/main">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92E9E5-79AF-4029-8FCA-9C327D54FD8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34A532A-EA0D-41F9-B458-AF9358EF2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9927E4-E194-47BE-91C2-B87D50CF51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3619</TotalTime>
  <Words>1000</Words>
  <Application>Microsoft Office PowerPoint</Application>
  <PresentationFormat>Widescreen</PresentationFormat>
  <Paragraphs>52</Paragraphs>
  <Slides>20</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Avenir Next LT Pro</vt:lpstr>
      <vt:lpstr>Avenir Next LT Pro Light</vt:lpstr>
      <vt:lpstr>Calibri</vt:lpstr>
      <vt:lpstr>Garamond</vt:lpstr>
      <vt:lpstr>SavonVTI</vt:lpstr>
      <vt:lpstr>1_SavonVTI</vt:lpstr>
      <vt:lpstr>Violence et Harcèlement </vt:lpstr>
      <vt:lpstr>UN GROS MERCI POUR TOUT CE QUE VOUS FAITES</vt:lpstr>
      <vt:lpstr>Au programme</vt:lpstr>
      <vt:lpstr>De quoi l’AVENIR sera-t-il fait?</vt:lpstr>
      <vt:lpstr>« La meilleure façon de prédire l’avenir, c’est de l’inventer. »</vt:lpstr>
      <vt:lpstr>OBJECTIFS</vt:lpstr>
      <vt:lpstr>Violence et harcèlement</vt:lpstr>
      <vt:lpstr>Violence et harcèlement</vt:lpstr>
      <vt:lpstr>PowerPoint Presentation</vt:lpstr>
      <vt:lpstr>PowerPoint Presentation</vt:lpstr>
      <vt:lpstr>PowerPoint Presentation</vt:lpstr>
      <vt:lpstr>Responsabilités de l’employeur Violence et harcèlement  1. Protéger les employés par la prévention   2. Adopter et diffuser des politiques, notamment en  dressant une liste d’enquêteurs possibles avec le comité d’orientation.   3. Monter un plan à court et à long terme pour la prévention de la violence et du harcèlement, recevoir les avis (destinataire désigné), faciliter la conciliation et la mise en œuvre des recommandations de l’enquêteur. Il faut tenir compte des facteurs d’équité.  4. Préparer et donner les formations nécessaires et des occasions de micro-apprentissage.  5. Tenir les gens au courant de ce qui se passe :  - définition du lieu de travail  - comment donner un avis   - processus et droits  - formations  - évaluations et inspections des risques (santé et sécurité)  - organigramme  </vt:lpstr>
      <vt:lpstr>VIOLENCE ET HARCÈLEMENT : Conclusions   L’employeur ne peut y arriver seul.   Les comités sur la santé et sécurité, les représentants et les comités d’orientation ont un important rôle à jouer.   Formuler des recommandations :  - Faire preuve de créativité.  - Penser aux modes de communication.  - Penser à la prévention, et non seulement à répondre aux demandes et aux formes de soutien.  Il existe des ressources; il faut les utiliser et les faire connaître.  Penser à aider l’employeur à promouvoir et disséminer l’information sans négliger les occasions de micro-apprentissage.  </vt:lpstr>
      <vt:lpstr>Comités et communication</vt:lpstr>
      <vt:lpstr>Responsabilités des comités en milieu de travail et des représentants  Sans oublier la communication!</vt:lpstr>
      <vt:lpstr>COMITÉS ET COMMUNICATION  - Il y aura de nouveaux processus et de nouvelles façons de travailler ensemble.  - Le rôle des comités change, mais leurs responsabilités restent les mêmes.   - La façon de communiquer avec les comités sur la santé et la sécurité et avec les membres qui ne sont pas toujours présents sur le lieu de travail est appelée à changer.  - Penser à formaliser le travail d’équipe ou les quarts en fonction des horaires. Envisager des solutions semblables pour des problèmes semblables, par exemple plusieurs quarts pour les chefs d’évacuation, utiliser la même approche pour les premiers soins ou la participation aux enquêtes sur les incidents.  </vt:lpstr>
      <vt:lpstr>COMITÉS ET COMMUNICATION : Conclusions   Soyez créatif et stratégique dans vos recommandations.  Sur les sujets importants n’oubliez pas de poser des questions.  Pour les travaux sur la violence et le harcèlement au travail, faites valoir l’utilisation d’outils d’évaluation complexes, étudiez les outils fournis et recourez aux événements, ou de nouveaux outils pour ouvrir le dialogue.  On remarque une certaine répétition, les conclusions étaient très semblables pour la violence et le harcèlement au travail, et les comités et la communication, parce que la voie à suivre.  </vt:lpstr>
      <vt:lpstr>Violence et Harcèlement: </vt:lpstr>
      <vt:lpstr>Merci!</vt:lpstr>
      <vt:lpstr>Des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Cancer Research Proposal</dc:title>
  <dc:creator>Andrea Peart</dc:creator>
  <cp:lastModifiedBy>Andrea Peart</cp:lastModifiedBy>
  <cp:revision>386</cp:revision>
  <dcterms:created xsi:type="dcterms:W3CDTF">2021-06-08T14:48:15Z</dcterms:created>
  <dcterms:modified xsi:type="dcterms:W3CDTF">2022-03-25T13:47:22Z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